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62" r:id="rId3"/>
    <p:sldId id="263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</p:sldIdLst>
  <p:sldSz cx="9144000" cy="5143500" type="screen16x9"/>
  <p:notesSz cx="6858000" cy="9144000"/>
  <p:embeddedFontLst>
    <p:embeddedFont>
      <p:font typeface="Playfair Display" panose="00000500000000000000" pitchFamily="2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28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4b4a6c3b8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4b4a6c3b8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4eb0ae9e42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4eb0ae9e42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4cdd028c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4cdd028c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4cdd028cf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4cdd028cf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4eb0ae9e42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4eb0ae9e42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4eb0ae9e42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4eb0ae9e42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4c085e3bf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4c085e3bf6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4eb0ae9e42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4eb0ae9e42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4b4a6c3b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4b4a6c3b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4b4a6c3b8a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4b4a6c3b8a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4b4a6c3b8a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4b4a6c3b8a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4eb0ae9e42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4eb0ae9e42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4eb0ae9e4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4eb0ae9e42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4eb0ae9e42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4eb0ae9e42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4eb0ae9e42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4eb0ae9e42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4eb0ae9e42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4eb0ae9e42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3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432200" y="1375350"/>
            <a:ext cx="627960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63534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Splitting Colonies </a:t>
            </a:r>
            <a:endParaRPr sz="4000" b="1">
              <a:solidFill>
                <a:srgbClr val="63534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2640750" y="2468250"/>
            <a:ext cx="38625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 Prevent Swarms</a:t>
            </a:r>
            <a:endParaRPr sz="3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56" name="Google Shape;56;p13"/>
          <p:cNvCxnSpPr/>
          <p:nvPr/>
        </p:nvCxnSpPr>
        <p:spPr>
          <a:xfrm>
            <a:off x="1253925" y="2323650"/>
            <a:ext cx="6279600" cy="0"/>
          </a:xfrm>
          <a:prstGeom prst="straightConnector1">
            <a:avLst/>
          </a:prstGeom>
          <a:noFill/>
          <a:ln w="19050" cap="flat" cmpd="sng">
            <a:solidFill>
              <a:srgbClr val="3B191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7" name="Google Shape;57;p13" title="IMG-20240730-WA0013.jpg"/>
          <p:cNvPicPr preferRelativeResize="0"/>
          <p:nvPr/>
        </p:nvPicPr>
        <p:blipFill rotWithShape="1">
          <a:blip r:embed="rId3">
            <a:alphaModFix amt="9000"/>
          </a:blip>
          <a:srcRect t="15060" b="993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6BD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8" title="swarm flying.JPG"/>
          <p:cNvPicPr preferRelativeResize="0"/>
          <p:nvPr/>
        </p:nvPicPr>
        <p:blipFill rotWithShape="1">
          <a:blip r:embed="rId3">
            <a:alphaModFix amt="9000"/>
          </a:blip>
          <a:srcRect t="13437" r="6191" b="16209"/>
          <a:stretch/>
        </p:blipFill>
        <p:spPr>
          <a:xfrm>
            <a:off x="-13025" y="-62025"/>
            <a:ext cx="91439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8"/>
          <p:cNvSpPr txBox="1"/>
          <p:nvPr/>
        </p:nvSpPr>
        <p:spPr>
          <a:xfrm>
            <a:off x="1432200" y="681675"/>
            <a:ext cx="6279600" cy="9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63534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246" name="Google Shape;246;p28"/>
          <p:cNvCxnSpPr/>
          <p:nvPr/>
        </p:nvCxnSpPr>
        <p:spPr>
          <a:xfrm>
            <a:off x="1419175" y="1394250"/>
            <a:ext cx="6279600" cy="0"/>
          </a:xfrm>
          <a:prstGeom prst="straightConnector1">
            <a:avLst/>
          </a:prstGeom>
          <a:noFill/>
          <a:ln w="19050" cap="flat" cmpd="sng">
            <a:solidFill>
              <a:srgbClr val="3B191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7" name="Google Shape;247;p28"/>
          <p:cNvSpPr txBox="1"/>
          <p:nvPr/>
        </p:nvSpPr>
        <p:spPr>
          <a:xfrm>
            <a:off x="446975" y="202325"/>
            <a:ext cx="82329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Splitting colonies For Swarm Prevention:</a:t>
            </a:r>
            <a:endParaRPr sz="3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8" name="Google Shape;248;p28"/>
          <p:cNvSpPr txBox="1"/>
          <p:nvPr/>
        </p:nvSpPr>
        <p:spPr>
          <a:xfrm>
            <a:off x="1432200" y="681675"/>
            <a:ext cx="6279600" cy="9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63534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Starting Points </a:t>
            </a:r>
            <a:endParaRPr sz="3500" b="1">
              <a:solidFill>
                <a:srgbClr val="63534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9" name="Google Shape;249;p28"/>
          <p:cNvSpPr txBox="1"/>
          <p:nvPr/>
        </p:nvSpPr>
        <p:spPr>
          <a:xfrm>
            <a:off x="240225" y="1611063"/>
            <a:ext cx="4125900" cy="599100"/>
          </a:xfrm>
          <a:prstGeom prst="rect">
            <a:avLst/>
          </a:prstGeom>
          <a:solidFill>
            <a:srgbClr val="E0E4D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Parent Colony:</a:t>
            </a: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50" name="Google Shape;250;p28"/>
          <p:cNvSpPr txBox="1"/>
          <p:nvPr/>
        </p:nvSpPr>
        <p:spPr>
          <a:xfrm>
            <a:off x="4657775" y="1611075"/>
            <a:ext cx="4125900" cy="599100"/>
          </a:xfrm>
          <a:prstGeom prst="rect">
            <a:avLst/>
          </a:prstGeom>
          <a:solidFill>
            <a:srgbClr val="E0E4D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Split: </a:t>
            </a: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51" name="Google Shape;251;p28"/>
          <p:cNvSpPr txBox="1"/>
          <p:nvPr/>
        </p:nvSpPr>
        <p:spPr>
          <a:xfrm>
            <a:off x="1789125" y="2314650"/>
            <a:ext cx="1028100" cy="514200"/>
          </a:xfrm>
          <a:prstGeom prst="rect">
            <a:avLst/>
          </a:prstGeom>
          <a:solidFill>
            <a:srgbClr val="D0D6BD"/>
          </a:solidFill>
          <a:ln w="9525" cap="flat" cmpd="sng">
            <a:solidFill>
              <a:srgbClr val="6353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Strong </a:t>
            </a: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52" name="Google Shape;252;p28"/>
          <p:cNvSpPr txBox="1"/>
          <p:nvPr/>
        </p:nvSpPr>
        <p:spPr>
          <a:xfrm>
            <a:off x="4761580" y="2210175"/>
            <a:ext cx="39183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3B1915"/>
              </a:buClr>
              <a:buSzPts val="2000"/>
              <a:buFont typeface="Playfair Display"/>
              <a:buChar char="●"/>
            </a:pPr>
            <a:r>
              <a:rPr lang="en" sz="2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Should receive mostly capped brood</a:t>
            </a: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53" name="Google Shape;253;p28"/>
          <p:cNvSpPr txBox="1"/>
          <p:nvPr/>
        </p:nvSpPr>
        <p:spPr>
          <a:xfrm>
            <a:off x="446980" y="2809275"/>
            <a:ext cx="39183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3B1915"/>
              </a:buClr>
              <a:buSzPts val="2000"/>
              <a:buFont typeface="Playfair Display"/>
              <a:buChar char="●"/>
            </a:pPr>
            <a:r>
              <a:rPr lang="en" sz="2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Many bees for shaking </a:t>
            </a: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3B1915"/>
              </a:buClr>
              <a:buSzPts val="2000"/>
              <a:buFont typeface="Playfair Display"/>
              <a:buChar char="●"/>
            </a:pPr>
            <a:r>
              <a:rPr lang="en" sz="2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At least five frames of brood</a:t>
            </a: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54" name="Google Shape;254;p28"/>
          <p:cNvSpPr/>
          <p:nvPr/>
        </p:nvSpPr>
        <p:spPr>
          <a:xfrm>
            <a:off x="123950" y="93000"/>
            <a:ext cx="8907000" cy="4914300"/>
          </a:xfrm>
          <a:prstGeom prst="rect">
            <a:avLst/>
          </a:prstGeom>
          <a:noFill/>
          <a:ln w="38100" cap="flat" cmpd="sng">
            <a:solidFill>
              <a:srgbClr val="941B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6BD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9" title="swarm flying.JPG"/>
          <p:cNvPicPr preferRelativeResize="0"/>
          <p:nvPr/>
        </p:nvPicPr>
        <p:blipFill rotWithShape="1">
          <a:blip r:embed="rId3">
            <a:alphaModFix amt="9000"/>
          </a:blip>
          <a:srcRect t="13437" r="6191" b="16209"/>
          <a:stretch/>
        </p:blipFill>
        <p:spPr>
          <a:xfrm>
            <a:off x="-13025" y="-62025"/>
            <a:ext cx="91439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9"/>
          <p:cNvSpPr txBox="1"/>
          <p:nvPr/>
        </p:nvSpPr>
        <p:spPr>
          <a:xfrm>
            <a:off x="1432200" y="681675"/>
            <a:ext cx="6279600" cy="9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63534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261" name="Google Shape;261;p29"/>
          <p:cNvCxnSpPr/>
          <p:nvPr/>
        </p:nvCxnSpPr>
        <p:spPr>
          <a:xfrm>
            <a:off x="1419175" y="1394250"/>
            <a:ext cx="6279600" cy="0"/>
          </a:xfrm>
          <a:prstGeom prst="straightConnector1">
            <a:avLst/>
          </a:prstGeom>
          <a:noFill/>
          <a:ln w="19050" cap="flat" cmpd="sng">
            <a:solidFill>
              <a:srgbClr val="3B191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2" name="Google Shape;262;p29"/>
          <p:cNvSpPr txBox="1"/>
          <p:nvPr/>
        </p:nvSpPr>
        <p:spPr>
          <a:xfrm>
            <a:off x="446975" y="202325"/>
            <a:ext cx="82329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Splitting colonies For Swarm Prevention:</a:t>
            </a:r>
            <a:endParaRPr sz="3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63" name="Google Shape;263;p29"/>
          <p:cNvSpPr txBox="1"/>
          <p:nvPr/>
        </p:nvSpPr>
        <p:spPr>
          <a:xfrm>
            <a:off x="1432200" y="681675"/>
            <a:ext cx="6279600" cy="9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63534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Minimum Resources</a:t>
            </a:r>
            <a:endParaRPr sz="3500" b="1">
              <a:solidFill>
                <a:srgbClr val="63534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64" name="Google Shape;264;p29"/>
          <p:cNvSpPr txBox="1"/>
          <p:nvPr/>
        </p:nvSpPr>
        <p:spPr>
          <a:xfrm>
            <a:off x="240225" y="1611063"/>
            <a:ext cx="4125900" cy="599100"/>
          </a:xfrm>
          <a:prstGeom prst="rect">
            <a:avLst/>
          </a:prstGeom>
          <a:solidFill>
            <a:srgbClr val="3B191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D0D6B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Parent Colony:</a:t>
            </a:r>
            <a:endParaRPr sz="2500" b="1">
              <a:solidFill>
                <a:srgbClr val="D0D6B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65" name="Google Shape;265;p29"/>
          <p:cNvSpPr txBox="1"/>
          <p:nvPr/>
        </p:nvSpPr>
        <p:spPr>
          <a:xfrm>
            <a:off x="4657775" y="1611075"/>
            <a:ext cx="4125900" cy="599100"/>
          </a:xfrm>
          <a:prstGeom prst="rect">
            <a:avLst/>
          </a:prstGeom>
          <a:solidFill>
            <a:srgbClr val="3B191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D0D6B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Split: </a:t>
            </a:r>
            <a:endParaRPr sz="2500" b="1">
              <a:solidFill>
                <a:srgbClr val="D0D6B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66" name="Google Shape;266;p29"/>
          <p:cNvSpPr txBox="1"/>
          <p:nvPr/>
        </p:nvSpPr>
        <p:spPr>
          <a:xfrm>
            <a:off x="4761580" y="2210175"/>
            <a:ext cx="39183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3B1915"/>
              </a:buClr>
              <a:buSzPts val="2000"/>
              <a:buFont typeface="Playfair Display"/>
              <a:buChar char="●"/>
            </a:pPr>
            <a:r>
              <a:rPr lang="en" sz="2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Receives 3 brood frames from parent</a:t>
            </a: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3B1915"/>
              </a:buClr>
              <a:buSzPts val="2000"/>
              <a:buFont typeface="Playfair Display"/>
              <a:buChar char="●"/>
            </a:pPr>
            <a:r>
              <a:rPr lang="en" sz="2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Receives 3 drawn frames </a:t>
            </a: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3B1915"/>
              </a:buClr>
              <a:buSzPts val="2000"/>
              <a:buFont typeface="Playfair Display"/>
              <a:buChar char="●"/>
            </a:pPr>
            <a:r>
              <a:rPr lang="en" sz="2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Receives 4 foundation frame </a:t>
            </a: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67" name="Google Shape;267;p29"/>
          <p:cNvSpPr txBox="1"/>
          <p:nvPr/>
        </p:nvSpPr>
        <p:spPr>
          <a:xfrm>
            <a:off x="446975" y="2210175"/>
            <a:ext cx="3918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3B1915"/>
              </a:buClr>
              <a:buSzPts val="2000"/>
              <a:buFont typeface="Playfair Display"/>
              <a:buChar char="●"/>
            </a:pPr>
            <a:r>
              <a:rPr lang="en" sz="2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Receives one foundation frame</a:t>
            </a: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3B1915"/>
              </a:buClr>
              <a:buSzPts val="2000"/>
              <a:buFont typeface="Playfair Display"/>
              <a:buChar char="●"/>
            </a:pPr>
            <a:r>
              <a:rPr lang="en" sz="2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Receives 2 drawn frames</a:t>
            </a: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68" name="Google Shape;268;p29"/>
          <p:cNvSpPr/>
          <p:nvPr/>
        </p:nvSpPr>
        <p:spPr>
          <a:xfrm>
            <a:off x="123950" y="93000"/>
            <a:ext cx="8907000" cy="4914300"/>
          </a:xfrm>
          <a:prstGeom prst="rect">
            <a:avLst/>
          </a:prstGeom>
          <a:noFill/>
          <a:ln w="38100" cap="flat" cmpd="sng">
            <a:solidFill>
              <a:srgbClr val="941B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6BD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0" title="swarm flying.JPG"/>
          <p:cNvPicPr preferRelativeResize="0"/>
          <p:nvPr/>
        </p:nvPicPr>
        <p:blipFill rotWithShape="1">
          <a:blip r:embed="rId3">
            <a:alphaModFix amt="9000"/>
          </a:blip>
          <a:srcRect t="13437" r="6191" b="16209"/>
          <a:stretch/>
        </p:blipFill>
        <p:spPr>
          <a:xfrm>
            <a:off x="-13025" y="-62025"/>
            <a:ext cx="91439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0"/>
          <p:cNvSpPr txBox="1"/>
          <p:nvPr/>
        </p:nvSpPr>
        <p:spPr>
          <a:xfrm>
            <a:off x="1432200" y="681675"/>
            <a:ext cx="6279600" cy="9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63534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275" name="Google Shape;275;p30"/>
          <p:cNvCxnSpPr/>
          <p:nvPr/>
        </p:nvCxnSpPr>
        <p:spPr>
          <a:xfrm>
            <a:off x="1419175" y="1394250"/>
            <a:ext cx="6279600" cy="0"/>
          </a:xfrm>
          <a:prstGeom prst="straightConnector1">
            <a:avLst/>
          </a:prstGeom>
          <a:noFill/>
          <a:ln w="19050" cap="flat" cmpd="sng">
            <a:solidFill>
              <a:srgbClr val="3B191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6" name="Google Shape;276;p30"/>
          <p:cNvSpPr txBox="1"/>
          <p:nvPr/>
        </p:nvSpPr>
        <p:spPr>
          <a:xfrm>
            <a:off x="446975" y="202325"/>
            <a:ext cx="82329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Splitting colonies For Swarm Prevention:</a:t>
            </a:r>
            <a:endParaRPr sz="3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77" name="Google Shape;277;p30"/>
          <p:cNvSpPr txBox="1"/>
          <p:nvPr/>
        </p:nvSpPr>
        <p:spPr>
          <a:xfrm>
            <a:off x="1432200" y="681675"/>
            <a:ext cx="6279600" cy="9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63534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Splitting Methods</a:t>
            </a:r>
            <a:endParaRPr sz="3500" b="1">
              <a:solidFill>
                <a:srgbClr val="63534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78" name="Google Shape;278;p30"/>
          <p:cNvSpPr txBox="1"/>
          <p:nvPr/>
        </p:nvSpPr>
        <p:spPr>
          <a:xfrm>
            <a:off x="1432200" y="1724150"/>
            <a:ext cx="6279600" cy="2178300"/>
          </a:xfrm>
          <a:prstGeom prst="rect">
            <a:avLst/>
          </a:prstGeom>
          <a:solidFill>
            <a:srgbClr val="E0E4D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Single box with queen search</a:t>
            </a: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Single box with no queen search</a:t>
            </a: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Double box with no queen search</a:t>
            </a: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79" name="Google Shape;279;p30"/>
          <p:cNvSpPr/>
          <p:nvPr/>
        </p:nvSpPr>
        <p:spPr>
          <a:xfrm>
            <a:off x="123950" y="93000"/>
            <a:ext cx="8907000" cy="4914300"/>
          </a:xfrm>
          <a:prstGeom prst="rect">
            <a:avLst/>
          </a:prstGeom>
          <a:noFill/>
          <a:ln w="38100" cap="flat" cmpd="sng">
            <a:solidFill>
              <a:srgbClr val="941B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6BD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1" title="swarm flying.JPG"/>
          <p:cNvPicPr preferRelativeResize="0"/>
          <p:nvPr/>
        </p:nvPicPr>
        <p:blipFill rotWithShape="1">
          <a:blip r:embed="rId3">
            <a:alphaModFix amt="9000"/>
          </a:blip>
          <a:srcRect t="13437" r="6191" b="16209"/>
          <a:stretch/>
        </p:blipFill>
        <p:spPr>
          <a:xfrm>
            <a:off x="-13025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1"/>
          <p:cNvSpPr txBox="1"/>
          <p:nvPr/>
        </p:nvSpPr>
        <p:spPr>
          <a:xfrm>
            <a:off x="1432200" y="681675"/>
            <a:ext cx="6279600" cy="9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63534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Single Box. Queen Search</a:t>
            </a:r>
            <a:endParaRPr sz="3500" b="1">
              <a:solidFill>
                <a:srgbClr val="63534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286" name="Google Shape;286;p31"/>
          <p:cNvCxnSpPr/>
          <p:nvPr/>
        </p:nvCxnSpPr>
        <p:spPr>
          <a:xfrm>
            <a:off x="1419175" y="1394250"/>
            <a:ext cx="6279600" cy="0"/>
          </a:xfrm>
          <a:prstGeom prst="straightConnector1">
            <a:avLst/>
          </a:prstGeom>
          <a:noFill/>
          <a:ln w="19050" cap="flat" cmpd="sng">
            <a:solidFill>
              <a:srgbClr val="3B191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7" name="Google Shape;287;p31"/>
          <p:cNvSpPr txBox="1"/>
          <p:nvPr/>
        </p:nvSpPr>
        <p:spPr>
          <a:xfrm>
            <a:off x="446975" y="202325"/>
            <a:ext cx="82329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Splitting Methods:</a:t>
            </a:r>
            <a:endParaRPr sz="3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88" name="Google Shape;288;p31"/>
          <p:cNvSpPr txBox="1"/>
          <p:nvPr/>
        </p:nvSpPr>
        <p:spPr>
          <a:xfrm>
            <a:off x="-62700" y="1343263"/>
            <a:ext cx="41259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Parent Colony </a:t>
            </a:r>
            <a:r>
              <a:rPr lang="en" sz="2500" b="1">
                <a:solidFill>
                  <a:schemeClr val="dk1"/>
                </a:solidFill>
                <a:highlight>
                  <a:srgbClr val="635345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👑</a:t>
            </a:r>
            <a:endParaRPr sz="2500" b="1">
              <a:solidFill>
                <a:schemeClr val="dk1"/>
              </a:solidFill>
              <a:highlight>
                <a:srgbClr val="635345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89" name="Google Shape;289;p31"/>
          <p:cNvSpPr txBox="1"/>
          <p:nvPr/>
        </p:nvSpPr>
        <p:spPr>
          <a:xfrm>
            <a:off x="5023200" y="1343275"/>
            <a:ext cx="41259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Split </a:t>
            </a: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290" name="Google Shape;290;p31"/>
          <p:cNvCxnSpPr>
            <a:stCxn id="291" idx="3"/>
            <a:endCxn id="292" idx="0"/>
          </p:cNvCxnSpPr>
          <p:nvPr/>
        </p:nvCxnSpPr>
        <p:spPr>
          <a:xfrm rot="10800000" flipH="1">
            <a:off x="4063350" y="3344575"/>
            <a:ext cx="1224300" cy="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3" name="Google Shape;293;p31"/>
          <p:cNvSpPr txBox="1"/>
          <p:nvPr/>
        </p:nvSpPr>
        <p:spPr>
          <a:xfrm>
            <a:off x="3925163" y="2438875"/>
            <a:ext cx="13626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3 Brood frames </a:t>
            </a: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91" name="Google Shape;291;p31"/>
          <p:cNvSpPr/>
          <p:nvPr/>
        </p:nvSpPr>
        <p:spPr>
          <a:xfrm>
            <a:off x="280050" y="1833925"/>
            <a:ext cx="3783300" cy="30225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4" name="Google Shape;294;p31" title="IMG_9237.HEIC"/>
          <p:cNvPicPr preferRelativeResize="0"/>
          <p:nvPr/>
        </p:nvPicPr>
        <p:blipFill rotWithShape="1">
          <a:blip r:embed="rId4">
            <a:alphaModFix/>
          </a:blip>
          <a:srcRect l="8449" t="11312" r="4706" b="6834"/>
          <a:stretch/>
        </p:blipFill>
        <p:spPr>
          <a:xfrm rot="-5400000">
            <a:off x="739862" y="1546164"/>
            <a:ext cx="2861975" cy="359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 title="IMG_9237.HEIC"/>
          <p:cNvPicPr preferRelativeResize="0"/>
          <p:nvPr/>
        </p:nvPicPr>
        <p:blipFill rotWithShape="1">
          <a:blip r:embed="rId4">
            <a:alphaModFix/>
          </a:blip>
          <a:srcRect l="8449" t="11312" r="4706" b="6834"/>
          <a:stretch/>
        </p:blipFill>
        <p:spPr>
          <a:xfrm rot="-5400000">
            <a:off x="5655162" y="1546152"/>
            <a:ext cx="2861975" cy="359674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1"/>
          <p:cNvSpPr/>
          <p:nvPr/>
        </p:nvSpPr>
        <p:spPr>
          <a:xfrm>
            <a:off x="5194500" y="1833925"/>
            <a:ext cx="3783300" cy="3022500"/>
          </a:xfrm>
          <a:prstGeom prst="rect">
            <a:avLst/>
          </a:prstGeom>
          <a:solidFill>
            <a:srgbClr val="941B7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2" name="Google Shape;292;p31" title="IMG_9237.HEIC"/>
          <p:cNvPicPr preferRelativeResize="0"/>
          <p:nvPr/>
        </p:nvPicPr>
        <p:blipFill rotWithShape="1">
          <a:blip r:embed="rId4">
            <a:alphaModFix/>
          </a:blip>
          <a:srcRect l="8449" t="11312" r="4706" b="6834"/>
          <a:stretch/>
        </p:blipFill>
        <p:spPr>
          <a:xfrm rot="-5400000">
            <a:off x="5655162" y="1546164"/>
            <a:ext cx="2861975" cy="359674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1"/>
          <p:cNvSpPr txBox="1"/>
          <p:nvPr/>
        </p:nvSpPr>
        <p:spPr>
          <a:xfrm>
            <a:off x="1829600" y="2698275"/>
            <a:ext cx="682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6"/>
                </a:solidFill>
                <a:highlight>
                  <a:schemeClr val="dk2"/>
                </a:highlight>
              </a:rPr>
              <a:t>honey</a:t>
            </a:r>
            <a:endParaRPr sz="1300" b="1">
              <a:solidFill>
                <a:schemeClr val="accent6"/>
              </a:solidFill>
              <a:highlight>
                <a:schemeClr val="dk2"/>
              </a:highlight>
            </a:endParaRPr>
          </a:p>
        </p:txBody>
      </p:sp>
      <p:sp>
        <p:nvSpPr>
          <p:cNvPr id="298" name="Google Shape;298;p31"/>
          <p:cNvSpPr txBox="1"/>
          <p:nvPr/>
        </p:nvSpPr>
        <p:spPr>
          <a:xfrm>
            <a:off x="6783450" y="3267775"/>
            <a:ext cx="682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6"/>
                </a:solidFill>
                <a:highlight>
                  <a:schemeClr val="dk2"/>
                </a:highlight>
              </a:rPr>
              <a:t>brood</a:t>
            </a:r>
            <a:endParaRPr sz="1300" b="1">
              <a:solidFill>
                <a:schemeClr val="accent6"/>
              </a:solidFill>
              <a:highlight>
                <a:schemeClr val="dk2"/>
              </a:highlight>
            </a:endParaRPr>
          </a:p>
        </p:txBody>
      </p:sp>
      <p:sp>
        <p:nvSpPr>
          <p:cNvPr id="299" name="Google Shape;299;p31"/>
          <p:cNvSpPr txBox="1"/>
          <p:nvPr/>
        </p:nvSpPr>
        <p:spPr>
          <a:xfrm>
            <a:off x="1829600" y="1935275"/>
            <a:ext cx="682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6"/>
                </a:solidFill>
                <a:highlight>
                  <a:schemeClr val="dk2"/>
                </a:highlight>
              </a:rPr>
              <a:t>honey</a:t>
            </a:r>
            <a:endParaRPr sz="1300" b="1">
              <a:solidFill>
                <a:schemeClr val="accent6"/>
              </a:solidFill>
              <a:highlight>
                <a:schemeClr val="dk2"/>
              </a:highlight>
            </a:endParaRPr>
          </a:p>
        </p:txBody>
      </p:sp>
      <p:sp>
        <p:nvSpPr>
          <p:cNvPr id="300" name="Google Shape;300;p31"/>
          <p:cNvSpPr txBox="1"/>
          <p:nvPr/>
        </p:nvSpPr>
        <p:spPr>
          <a:xfrm>
            <a:off x="1830450" y="3000075"/>
            <a:ext cx="682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6"/>
                </a:solidFill>
                <a:highlight>
                  <a:schemeClr val="dk2"/>
                </a:highlight>
              </a:rPr>
              <a:t>brood</a:t>
            </a:r>
            <a:endParaRPr sz="1300" b="1">
              <a:solidFill>
                <a:schemeClr val="accent6"/>
              </a:solidFill>
              <a:highlight>
                <a:schemeClr val="dk2"/>
              </a:highlight>
            </a:endParaRPr>
          </a:p>
        </p:txBody>
      </p:sp>
      <p:sp>
        <p:nvSpPr>
          <p:cNvPr id="301" name="Google Shape;301;p31"/>
          <p:cNvSpPr txBox="1"/>
          <p:nvPr/>
        </p:nvSpPr>
        <p:spPr>
          <a:xfrm>
            <a:off x="6782600" y="2725075"/>
            <a:ext cx="682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6"/>
                </a:solidFill>
                <a:highlight>
                  <a:schemeClr val="dk2"/>
                </a:highlight>
              </a:rPr>
              <a:t>brood</a:t>
            </a:r>
            <a:endParaRPr sz="1300" b="1">
              <a:solidFill>
                <a:schemeClr val="accent6"/>
              </a:solidFill>
              <a:highlight>
                <a:schemeClr val="dk2"/>
              </a:highlight>
            </a:endParaRPr>
          </a:p>
        </p:txBody>
      </p:sp>
      <p:sp>
        <p:nvSpPr>
          <p:cNvPr id="302" name="Google Shape;302;p31"/>
          <p:cNvSpPr txBox="1"/>
          <p:nvPr/>
        </p:nvSpPr>
        <p:spPr>
          <a:xfrm>
            <a:off x="1818800" y="3231675"/>
            <a:ext cx="682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6"/>
                </a:solidFill>
                <a:highlight>
                  <a:schemeClr val="dk2"/>
                </a:highlight>
              </a:rPr>
              <a:t>brood</a:t>
            </a:r>
            <a:endParaRPr sz="1300" b="1">
              <a:solidFill>
                <a:schemeClr val="accent6"/>
              </a:solidFill>
              <a:highlight>
                <a:schemeClr val="dk2"/>
              </a:highlight>
            </a:endParaRPr>
          </a:p>
        </p:txBody>
      </p:sp>
      <p:sp>
        <p:nvSpPr>
          <p:cNvPr id="303" name="Google Shape;303;p31"/>
          <p:cNvSpPr txBox="1"/>
          <p:nvPr/>
        </p:nvSpPr>
        <p:spPr>
          <a:xfrm>
            <a:off x="6782600" y="3003075"/>
            <a:ext cx="682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6"/>
                </a:solidFill>
                <a:highlight>
                  <a:schemeClr val="dk2"/>
                </a:highlight>
              </a:rPr>
              <a:t>brood</a:t>
            </a:r>
            <a:endParaRPr sz="1300" b="1">
              <a:solidFill>
                <a:schemeClr val="accent6"/>
              </a:solidFill>
              <a:highlight>
                <a:schemeClr val="dk2"/>
              </a:highlight>
            </a:endParaRPr>
          </a:p>
        </p:txBody>
      </p:sp>
      <p:sp>
        <p:nvSpPr>
          <p:cNvPr id="304" name="Google Shape;304;p31"/>
          <p:cNvSpPr txBox="1"/>
          <p:nvPr/>
        </p:nvSpPr>
        <p:spPr>
          <a:xfrm>
            <a:off x="1829600" y="3460275"/>
            <a:ext cx="682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6"/>
                </a:solidFill>
                <a:highlight>
                  <a:schemeClr val="dk2"/>
                </a:highlight>
              </a:rPr>
              <a:t>brood</a:t>
            </a:r>
            <a:endParaRPr sz="1300" b="1">
              <a:solidFill>
                <a:schemeClr val="accent6"/>
              </a:solidFill>
              <a:highlight>
                <a:schemeClr val="dk2"/>
              </a:highlight>
            </a:endParaRPr>
          </a:p>
        </p:txBody>
      </p:sp>
      <p:sp>
        <p:nvSpPr>
          <p:cNvPr id="305" name="Google Shape;305;p31"/>
          <p:cNvSpPr txBox="1"/>
          <p:nvPr/>
        </p:nvSpPr>
        <p:spPr>
          <a:xfrm>
            <a:off x="1829600" y="3765075"/>
            <a:ext cx="682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6"/>
                </a:solidFill>
                <a:highlight>
                  <a:schemeClr val="dk2"/>
                </a:highlight>
              </a:rPr>
              <a:t>honey</a:t>
            </a:r>
            <a:endParaRPr sz="1300" b="1">
              <a:solidFill>
                <a:schemeClr val="accent6"/>
              </a:solidFill>
              <a:highlight>
                <a:schemeClr val="dk2"/>
              </a:highlight>
            </a:endParaRPr>
          </a:p>
        </p:txBody>
      </p:sp>
      <p:sp>
        <p:nvSpPr>
          <p:cNvPr id="306" name="Google Shape;306;p31"/>
          <p:cNvSpPr txBox="1"/>
          <p:nvPr/>
        </p:nvSpPr>
        <p:spPr>
          <a:xfrm>
            <a:off x="6782600" y="3536475"/>
            <a:ext cx="682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6"/>
                </a:solidFill>
                <a:highlight>
                  <a:schemeClr val="dk2"/>
                </a:highlight>
              </a:rPr>
              <a:t>honey</a:t>
            </a:r>
            <a:endParaRPr sz="1300" b="1">
              <a:solidFill>
                <a:schemeClr val="accent6"/>
              </a:solidFill>
              <a:highlight>
                <a:schemeClr val="dk2"/>
              </a:highlight>
            </a:endParaRPr>
          </a:p>
        </p:txBody>
      </p:sp>
      <p:sp>
        <p:nvSpPr>
          <p:cNvPr id="307" name="Google Shape;307;p31"/>
          <p:cNvSpPr txBox="1"/>
          <p:nvPr/>
        </p:nvSpPr>
        <p:spPr>
          <a:xfrm>
            <a:off x="1647775" y="2163875"/>
            <a:ext cx="17397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  <a:highlight>
                  <a:srgbClr val="000000"/>
                </a:highlight>
              </a:rPr>
              <a:t>foundation</a:t>
            </a:r>
            <a:endParaRPr sz="1300" b="1">
              <a:solidFill>
                <a:schemeClr val="accent1"/>
              </a:solidFill>
              <a:highlight>
                <a:srgbClr val="000000"/>
              </a:highlight>
            </a:endParaRPr>
          </a:p>
        </p:txBody>
      </p:sp>
      <p:sp>
        <p:nvSpPr>
          <p:cNvPr id="308" name="Google Shape;308;p31"/>
          <p:cNvSpPr txBox="1"/>
          <p:nvPr/>
        </p:nvSpPr>
        <p:spPr>
          <a:xfrm>
            <a:off x="6372175" y="2241075"/>
            <a:ext cx="17397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  <a:highlight>
                  <a:srgbClr val="000000"/>
                </a:highlight>
              </a:rPr>
              <a:t>drawn/foundation</a:t>
            </a:r>
            <a:endParaRPr sz="1300" b="1">
              <a:solidFill>
                <a:schemeClr val="accent1"/>
              </a:solidFill>
              <a:highlight>
                <a:srgbClr val="000000"/>
              </a:highlight>
            </a:endParaRPr>
          </a:p>
        </p:txBody>
      </p:sp>
      <p:sp>
        <p:nvSpPr>
          <p:cNvPr id="309" name="Google Shape;309;p31"/>
          <p:cNvSpPr txBox="1"/>
          <p:nvPr/>
        </p:nvSpPr>
        <p:spPr>
          <a:xfrm>
            <a:off x="6372175" y="1936275"/>
            <a:ext cx="17397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  <a:highlight>
                  <a:srgbClr val="000000"/>
                </a:highlight>
              </a:rPr>
              <a:t>drawn/foundation</a:t>
            </a:r>
            <a:endParaRPr sz="1300" b="1">
              <a:solidFill>
                <a:schemeClr val="accent1"/>
              </a:solidFill>
              <a:highlight>
                <a:srgbClr val="000000"/>
              </a:highlight>
            </a:endParaRPr>
          </a:p>
        </p:txBody>
      </p:sp>
      <p:sp>
        <p:nvSpPr>
          <p:cNvPr id="310" name="Google Shape;310;p31"/>
          <p:cNvSpPr txBox="1"/>
          <p:nvPr/>
        </p:nvSpPr>
        <p:spPr>
          <a:xfrm>
            <a:off x="6372175" y="4298475"/>
            <a:ext cx="17397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  <a:highlight>
                  <a:srgbClr val="000000"/>
                </a:highlight>
              </a:rPr>
              <a:t>drawn/foundation</a:t>
            </a:r>
            <a:endParaRPr sz="1300" b="1">
              <a:solidFill>
                <a:schemeClr val="accent1"/>
              </a:solidFill>
              <a:highlight>
                <a:srgbClr val="000000"/>
              </a:highlight>
            </a:endParaRPr>
          </a:p>
        </p:txBody>
      </p:sp>
      <p:sp>
        <p:nvSpPr>
          <p:cNvPr id="311" name="Google Shape;311;p31"/>
          <p:cNvSpPr txBox="1"/>
          <p:nvPr/>
        </p:nvSpPr>
        <p:spPr>
          <a:xfrm>
            <a:off x="6753175" y="2469675"/>
            <a:ext cx="752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  <a:highlight>
                  <a:srgbClr val="000000"/>
                </a:highlight>
              </a:rPr>
              <a:t>honey</a:t>
            </a:r>
            <a:endParaRPr sz="1300" b="1">
              <a:solidFill>
                <a:schemeClr val="accent1"/>
              </a:solidFill>
              <a:highlight>
                <a:srgbClr val="000000"/>
              </a:highlight>
            </a:endParaRPr>
          </a:p>
        </p:txBody>
      </p:sp>
      <p:sp>
        <p:nvSpPr>
          <p:cNvPr id="312" name="Google Shape;312;p31"/>
          <p:cNvSpPr txBox="1"/>
          <p:nvPr/>
        </p:nvSpPr>
        <p:spPr>
          <a:xfrm>
            <a:off x="1835250" y="2467675"/>
            <a:ext cx="752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  <a:highlight>
                  <a:srgbClr val="000000"/>
                </a:highlight>
              </a:rPr>
              <a:t>drawn</a:t>
            </a:r>
            <a:endParaRPr sz="1300" b="1">
              <a:solidFill>
                <a:schemeClr val="accent1"/>
              </a:solidFill>
              <a:highlight>
                <a:srgbClr val="000000"/>
              </a:highlight>
            </a:endParaRPr>
          </a:p>
        </p:txBody>
      </p:sp>
      <p:sp>
        <p:nvSpPr>
          <p:cNvPr id="313" name="Google Shape;313;p31"/>
          <p:cNvSpPr txBox="1"/>
          <p:nvPr/>
        </p:nvSpPr>
        <p:spPr>
          <a:xfrm>
            <a:off x="6769100" y="3783125"/>
            <a:ext cx="682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  <a:highlight>
                  <a:srgbClr val="000000"/>
                </a:highlight>
              </a:rPr>
              <a:t>drawn</a:t>
            </a:r>
            <a:endParaRPr sz="1300" b="1">
              <a:solidFill>
                <a:schemeClr val="accent1"/>
              </a:solidFill>
              <a:highlight>
                <a:srgbClr val="000000"/>
              </a:highlight>
            </a:endParaRPr>
          </a:p>
        </p:txBody>
      </p:sp>
      <p:sp>
        <p:nvSpPr>
          <p:cNvPr id="314" name="Google Shape;314;p31"/>
          <p:cNvSpPr txBox="1"/>
          <p:nvPr/>
        </p:nvSpPr>
        <p:spPr>
          <a:xfrm>
            <a:off x="6745750" y="3993675"/>
            <a:ext cx="752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  <a:highlight>
                  <a:srgbClr val="000000"/>
                </a:highlight>
              </a:rPr>
              <a:t>drawn</a:t>
            </a:r>
            <a:endParaRPr sz="1300" b="1">
              <a:solidFill>
                <a:schemeClr val="accent1"/>
              </a:solidFill>
              <a:highlight>
                <a:srgbClr val="000000"/>
              </a:highlight>
            </a:endParaRPr>
          </a:p>
        </p:txBody>
      </p:sp>
      <p:sp>
        <p:nvSpPr>
          <p:cNvPr id="315" name="Google Shape;315;p31"/>
          <p:cNvSpPr txBox="1"/>
          <p:nvPr/>
        </p:nvSpPr>
        <p:spPr>
          <a:xfrm>
            <a:off x="1835250" y="4064875"/>
            <a:ext cx="752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  <a:highlight>
                  <a:srgbClr val="000000"/>
                </a:highlight>
              </a:rPr>
              <a:t>drawn</a:t>
            </a:r>
            <a:endParaRPr sz="1300" b="1">
              <a:solidFill>
                <a:schemeClr val="accent1"/>
              </a:solidFill>
              <a:highlight>
                <a:srgbClr val="000000"/>
              </a:highlight>
            </a:endParaRPr>
          </a:p>
        </p:txBody>
      </p:sp>
      <p:sp>
        <p:nvSpPr>
          <p:cNvPr id="316" name="Google Shape;316;p31"/>
          <p:cNvSpPr txBox="1"/>
          <p:nvPr/>
        </p:nvSpPr>
        <p:spPr>
          <a:xfrm>
            <a:off x="1871850" y="4298475"/>
            <a:ext cx="752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  <a:highlight>
                  <a:srgbClr val="000000"/>
                </a:highlight>
              </a:rPr>
              <a:t>drawn</a:t>
            </a:r>
            <a:endParaRPr sz="1300" b="1">
              <a:solidFill>
                <a:schemeClr val="accent1"/>
              </a:solidFill>
              <a:highlight>
                <a:srgbClr val="000000"/>
              </a:highlight>
            </a:endParaRPr>
          </a:p>
        </p:txBody>
      </p:sp>
      <p:sp>
        <p:nvSpPr>
          <p:cNvPr id="317" name="Google Shape;317;p31"/>
          <p:cNvSpPr txBox="1"/>
          <p:nvPr/>
        </p:nvSpPr>
        <p:spPr>
          <a:xfrm>
            <a:off x="3877663" y="3393375"/>
            <a:ext cx="13626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 Feed frame</a:t>
            </a: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18" name="Google Shape;318;p31"/>
          <p:cNvSpPr/>
          <p:nvPr/>
        </p:nvSpPr>
        <p:spPr>
          <a:xfrm>
            <a:off x="123950" y="93000"/>
            <a:ext cx="8907000" cy="4914300"/>
          </a:xfrm>
          <a:prstGeom prst="rect">
            <a:avLst/>
          </a:prstGeom>
          <a:noFill/>
          <a:ln w="38100" cap="flat" cmpd="sng">
            <a:solidFill>
              <a:srgbClr val="941B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6BD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32" title="swarm flying.JPG"/>
          <p:cNvPicPr preferRelativeResize="0"/>
          <p:nvPr/>
        </p:nvPicPr>
        <p:blipFill rotWithShape="1">
          <a:blip r:embed="rId3">
            <a:alphaModFix amt="9000"/>
          </a:blip>
          <a:srcRect t="13437" r="6191" b="16209"/>
          <a:stretch/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2"/>
          <p:cNvSpPr txBox="1"/>
          <p:nvPr/>
        </p:nvSpPr>
        <p:spPr>
          <a:xfrm>
            <a:off x="1432200" y="681675"/>
            <a:ext cx="6279600" cy="9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63534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Single Box. No Queen Search</a:t>
            </a:r>
            <a:endParaRPr sz="3500" b="1">
              <a:solidFill>
                <a:srgbClr val="63534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325" name="Google Shape;325;p32"/>
          <p:cNvCxnSpPr/>
          <p:nvPr/>
        </p:nvCxnSpPr>
        <p:spPr>
          <a:xfrm>
            <a:off x="1419175" y="1394250"/>
            <a:ext cx="6279600" cy="0"/>
          </a:xfrm>
          <a:prstGeom prst="straightConnector1">
            <a:avLst/>
          </a:prstGeom>
          <a:noFill/>
          <a:ln w="19050" cap="flat" cmpd="sng">
            <a:solidFill>
              <a:srgbClr val="3B191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6" name="Google Shape;326;p32"/>
          <p:cNvSpPr txBox="1"/>
          <p:nvPr/>
        </p:nvSpPr>
        <p:spPr>
          <a:xfrm>
            <a:off x="446975" y="202325"/>
            <a:ext cx="82329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Splitting Methods:</a:t>
            </a:r>
            <a:endParaRPr sz="3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27" name="Google Shape;327;p32"/>
          <p:cNvSpPr/>
          <p:nvPr/>
        </p:nvSpPr>
        <p:spPr>
          <a:xfrm>
            <a:off x="824925" y="2718000"/>
            <a:ext cx="1248900" cy="9861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2"/>
          <p:cNvSpPr/>
          <p:nvPr/>
        </p:nvSpPr>
        <p:spPr>
          <a:xfrm>
            <a:off x="2411500" y="2718000"/>
            <a:ext cx="1248900" cy="986100"/>
          </a:xfrm>
          <a:prstGeom prst="rect">
            <a:avLst/>
          </a:prstGeom>
          <a:solidFill>
            <a:srgbClr val="941B7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2"/>
          <p:cNvSpPr/>
          <p:nvPr/>
        </p:nvSpPr>
        <p:spPr>
          <a:xfrm>
            <a:off x="5912650" y="2171975"/>
            <a:ext cx="1248900" cy="986100"/>
          </a:xfrm>
          <a:prstGeom prst="rect">
            <a:avLst/>
          </a:prstGeom>
          <a:solidFill>
            <a:srgbClr val="941B7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2"/>
          <p:cNvSpPr/>
          <p:nvPr/>
        </p:nvSpPr>
        <p:spPr>
          <a:xfrm>
            <a:off x="5912650" y="3128825"/>
            <a:ext cx="1248900" cy="9861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1" name="Google Shape;331;p32"/>
          <p:cNvCxnSpPr/>
          <p:nvPr/>
        </p:nvCxnSpPr>
        <p:spPr>
          <a:xfrm>
            <a:off x="5740150" y="3128825"/>
            <a:ext cx="15939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2" name="Google Shape;332;p32"/>
          <p:cNvSpPr txBox="1"/>
          <p:nvPr/>
        </p:nvSpPr>
        <p:spPr>
          <a:xfrm>
            <a:off x="2493550" y="2979150"/>
            <a:ext cx="10848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Split</a:t>
            </a: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33" name="Google Shape;333;p32"/>
          <p:cNvSpPr txBox="1"/>
          <p:nvPr/>
        </p:nvSpPr>
        <p:spPr>
          <a:xfrm>
            <a:off x="5994700" y="2433125"/>
            <a:ext cx="10848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Split</a:t>
            </a: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34" name="Google Shape;334;p32"/>
          <p:cNvSpPr txBox="1"/>
          <p:nvPr/>
        </p:nvSpPr>
        <p:spPr>
          <a:xfrm>
            <a:off x="7452275" y="2896925"/>
            <a:ext cx="13263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Queen Excluder</a:t>
            </a: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335" name="Google Shape;335;p32"/>
          <p:cNvCxnSpPr/>
          <p:nvPr/>
        </p:nvCxnSpPr>
        <p:spPr>
          <a:xfrm>
            <a:off x="3914325" y="3194550"/>
            <a:ext cx="1643100" cy="16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6" name="Google Shape;336;p32"/>
          <p:cNvSpPr txBox="1"/>
          <p:nvPr/>
        </p:nvSpPr>
        <p:spPr>
          <a:xfrm>
            <a:off x="906975" y="2979150"/>
            <a:ext cx="10848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chemeClr val="dk1"/>
                </a:solidFill>
                <a:highlight>
                  <a:srgbClr val="635345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👑</a:t>
            </a: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37" name="Google Shape;337;p32"/>
          <p:cNvSpPr txBox="1"/>
          <p:nvPr/>
        </p:nvSpPr>
        <p:spPr>
          <a:xfrm>
            <a:off x="5994700" y="3389975"/>
            <a:ext cx="10848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chemeClr val="dk1"/>
                </a:solidFill>
                <a:highlight>
                  <a:srgbClr val="635345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👑</a:t>
            </a: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38" name="Google Shape;338;p32"/>
          <p:cNvSpPr/>
          <p:nvPr/>
        </p:nvSpPr>
        <p:spPr>
          <a:xfrm>
            <a:off x="123950" y="93000"/>
            <a:ext cx="8907000" cy="4914300"/>
          </a:xfrm>
          <a:prstGeom prst="rect">
            <a:avLst/>
          </a:prstGeom>
          <a:noFill/>
          <a:ln w="38100" cap="flat" cmpd="sng">
            <a:solidFill>
              <a:srgbClr val="941B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6BD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3" title="swarm flying.JPG"/>
          <p:cNvPicPr preferRelativeResize="0"/>
          <p:nvPr/>
        </p:nvPicPr>
        <p:blipFill rotWithShape="1">
          <a:blip r:embed="rId3">
            <a:alphaModFix amt="9000"/>
          </a:blip>
          <a:srcRect t="13437" r="6191" b="16209"/>
          <a:stretch/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3"/>
          <p:cNvSpPr txBox="1"/>
          <p:nvPr/>
        </p:nvSpPr>
        <p:spPr>
          <a:xfrm>
            <a:off x="1334350" y="681675"/>
            <a:ext cx="6556800" cy="9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63534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Double Box. No Queen Search</a:t>
            </a:r>
            <a:endParaRPr sz="3500" b="1">
              <a:solidFill>
                <a:srgbClr val="63534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345" name="Google Shape;345;p33"/>
          <p:cNvCxnSpPr/>
          <p:nvPr/>
        </p:nvCxnSpPr>
        <p:spPr>
          <a:xfrm>
            <a:off x="1419175" y="1394250"/>
            <a:ext cx="6279600" cy="0"/>
          </a:xfrm>
          <a:prstGeom prst="straightConnector1">
            <a:avLst/>
          </a:prstGeom>
          <a:noFill/>
          <a:ln w="19050" cap="flat" cmpd="sng">
            <a:solidFill>
              <a:srgbClr val="3B191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6" name="Google Shape;346;p33"/>
          <p:cNvSpPr txBox="1"/>
          <p:nvPr/>
        </p:nvSpPr>
        <p:spPr>
          <a:xfrm>
            <a:off x="446975" y="202325"/>
            <a:ext cx="82329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Splitting Methods:</a:t>
            </a:r>
            <a:endParaRPr sz="3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47" name="Google Shape;347;p33"/>
          <p:cNvSpPr/>
          <p:nvPr/>
        </p:nvSpPr>
        <p:spPr>
          <a:xfrm>
            <a:off x="785575" y="2171975"/>
            <a:ext cx="1248900" cy="986100"/>
          </a:xfrm>
          <a:prstGeom prst="rect">
            <a:avLst/>
          </a:prstGeom>
          <a:solidFill>
            <a:srgbClr val="45818E"/>
          </a:solidFill>
          <a:ln w="9525" cap="flat" cmpd="sng">
            <a:solidFill>
              <a:srgbClr val="3B19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33"/>
          <p:cNvSpPr/>
          <p:nvPr/>
        </p:nvSpPr>
        <p:spPr>
          <a:xfrm>
            <a:off x="3915213" y="3211750"/>
            <a:ext cx="1248900" cy="986100"/>
          </a:xfrm>
          <a:prstGeom prst="rect">
            <a:avLst/>
          </a:prstGeom>
          <a:solidFill>
            <a:srgbClr val="45818E"/>
          </a:solidFill>
          <a:ln w="9525" cap="flat" cmpd="sng">
            <a:solidFill>
              <a:srgbClr val="3B19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49" name="Google Shape;349;p33"/>
          <p:cNvCxnSpPr/>
          <p:nvPr/>
        </p:nvCxnSpPr>
        <p:spPr>
          <a:xfrm>
            <a:off x="3727675" y="3176375"/>
            <a:ext cx="15939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0" name="Google Shape;350;p33"/>
          <p:cNvSpPr txBox="1"/>
          <p:nvPr/>
        </p:nvSpPr>
        <p:spPr>
          <a:xfrm>
            <a:off x="2311700" y="2339850"/>
            <a:ext cx="13263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Queen Excluder</a:t>
            </a: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351" name="Google Shape;351;p33"/>
          <p:cNvCxnSpPr/>
          <p:nvPr/>
        </p:nvCxnSpPr>
        <p:spPr>
          <a:xfrm>
            <a:off x="2264963" y="3158075"/>
            <a:ext cx="11268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2" name="Google Shape;352;p33"/>
          <p:cNvSpPr txBox="1"/>
          <p:nvPr/>
        </p:nvSpPr>
        <p:spPr>
          <a:xfrm>
            <a:off x="7126888" y="2416050"/>
            <a:ext cx="10848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highlight>
                  <a:srgbClr val="635345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👑</a:t>
            </a: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53" name="Google Shape;353;p33"/>
          <p:cNvSpPr/>
          <p:nvPr/>
        </p:nvSpPr>
        <p:spPr>
          <a:xfrm>
            <a:off x="3915213" y="2154900"/>
            <a:ext cx="1248900" cy="986100"/>
          </a:xfrm>
          <a:prstGeom prst="rect">
            <a:avLst/>
          </a:prstGeom>
          <a:solidFill>
            <a:srgbClr val="45818E"/>
          </a:solidFill>
          <a:ln w="9525" cap="flat" cmpd="sng">
            <a:solidFill>
              <a:srgbClr val="3B19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3"/>
          <p:cNvSpPr/>
          <p:nvPr/>
        </p:nvSpPr>
        <p:spPr>
          <a:xfrm>
            <a:off x="785575" y="3158075"/>
            <a:ext cx="1248900" cy="986100"/>
          </a:xfrm>
          <a:prstGeom prst="rect">
            <a:avLst/>
          </a:prstGeom>
          <a:solidFill>
            <a:srgbClr val="45818E"/>
          </a:solidFill>
          <a:ln w="9525" cap="flat" cmpd="sng">
            <a:solidFill>
              <a:srgbClr val="3B19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55" name="Google Shape;355;p33"/>
          <p:cNvCxnSpPr/>
          <p:nvPr/>
        </p:nvCxnSpPr>
        <p:spPr>
          <a:xfrm>
            <a:off x="5557963" y="3135550"/>
            <a:ext cx="11268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6" name="Google Shape;356;p33"/>
          <p:cNvSpPr/>
          <p:nvPr/>
        </p:nvSpPr>
        <p:spPr>
          <a:xfrm>
            <a:off x="7044850" y="2171975"/>
            <a:ext cx="1248900" cy="9861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rgbClr val="3B19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3"/>
          <p:cNvSpPr/>
          <p:nvPr/>
        </p:nvSpPr>
        <p:spPr>
          <a:xfrm>
            <a:off x="7044850" y="3211750"/>
            <a:ext cx="1248900" cy="986100"/>
          </a:xfrm>
          <a:prstGeom prst="rect">
            <a:avLst/>
          </a:prstGeom>
          <a:solidFill>
            <a:srgbClr val="941B72"/>
          </a:solidFill>
          <a:ln w="9525" cap="flat" cmpd="sng">
            <a:solidFill>
              <a:srgbClr val="3B19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3"/>
          <p:cNvSpPr txBox="1"/>
          <p:nvPr/>
        </p:nvSpPr>
        <p:spPr>
          <a:xfrm>
            <a:off x="7126900" y="2310088"/>
            <a:ext cx="10848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highlight>
                  <a:srgbClr val="635345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👑</a:t>
            </a: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59" name="Google Shape;359;p33"/>
          <p:cNvSpPr txBox="1"/>
          <p:nvPr/>
        </p:nvSpPr>
        <p:spPr>
          <a:xfrm>
            <a:off x="7126900" y="3472900"/>
            <a:ext cx="10848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Split</a:t>
            </a: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360" name="Google Shape;360;p33"/>
          <p:cNvCxnSpPr/>
          <p:nvPr/>
        </p:nvCxnSpPr>
        <p:spPr>
          <a:xfrm>
            <a:off x="6872350" y="3159875"/>
            <a:ext cx="15939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1" name="Google Shape;361;p33"/>
          <p:cNvSpPr txBox="1"/>
          <p:nvPr/>
        </p:nvSpPr>
        <p:spPr>
          <a:xfrm>
            <a:off x="5441338" y="2433125"/>
            <a:ext cx="13263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 Week</a:t>
            </a: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62" name="Google Shape;362;p33"/>
          <p:cNvSpPr/>
          <p:nvPr/>
        </p:nvSpPr>
        <p:spPr>
          <a:xfrm>
            <a:off x="123950" y="93000"/>
            <a:ext cx="8907000" cy="4914300"/>
          </a:xfrm>
          <a:prstGeom prst="rect">
            <a:avLst/>
          </a:prstGeom>
          <a:noFill/>
          <a:ln w="38100" cap="flat" cmpd="sng">
            <a:solidFill>
              <a:srgbClr val="941B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6BD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34" title="swarm flying.JPG"/>
          <p:cNvPicPr preferRelativeResize="0"/>
          <p:nvPr/>
        </p:nvPicPr>
        <p:blipFill rotWithShape="1">
          <a:blip r:embed="rId3">
            <a:alphaModFix amt="9000"/>
          </a:blip>
          <a:srcRect t="13437" r="6191" b="16209"/>
          <a:stretch/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4"/>
          <p:cNvSpPr txBox="1"/>
          <p:nvPr/>
        </p:nvSpPr>
        <p:spPr>
          <a:xfrm>
            <a:off x="1432200" y="681675"/>
            <a:ext cx="6279600" cy="9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63534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Making a Nuc </a:t>
            </a:r>
            <a:endParaRPr sz="3500" b="1">
              <a:solidFill>
                <a:srgbClr val="63534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369" name="Google Shape;369;p34"/>
          <p:cNvCxnSpPr/>
          <p:nvPr/>
        </p:nvCxnSpPr>
        <p:spPr>
          <a:xfrm>
            <a:off x="1419175" y="1394250"/>
            <a:ext cx="6279600" cy="0"/>
          </a:xfrm>
          <a:prstGeom prst="straightConnector1">
            <a:avLst/>
          </a:prstGeom>
          <a:noFill/>
          <a:ln w="19050" cap="flat" cmpd="sng">
            <a:solidFill>
              <a:srgbClr val="3B191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0" name="Google Shape;370;p34"/>
          <p:cNvSpPr txBox="1"/>
          <p:nvPr/>
        </p:nvSpPr>
        <p:spPr>
          <a:xfrm>
            <a:off x="446975" y="202325"/>
            <a:ext cx="82329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Pulling Nucs For Swarm Prevention:</a:t>
            </a:r>
            <a:endParaRPr sz="3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71" name="Google Shape;371;p34" title="IMG_9237.HEIC"/>
          <p:cNvPicPr preferRelativeResize="0"/>
          <p:nvPr/>
        </p:nvPicPr>
        <p:blipFill rotWithShape="1">
          <a:blip r:embed="rId4">
            <a:alphaModFix/>
          </a:blip>
          <a:srcRect l="8449" t="11312" r="4706" b="6834"/>
          <a:stretch/>
        </p:blipFill>
        <p:spPr>
          <a:xfrm rot="-5400000">
            <a:off x="856512" y="1661852"/>
            <a:ext cx="2861975" cy="3596749"/>
          </a:xfrm>
          <a:prstGeom prst="rect">
            <a:avLst/>
          </a:prstGeom>
          <a:noFill/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2" name="Google Shape;372;p34" title="IMG_9237.HEIC"/>
          <p:cNvPicPr preferRelativeResize="0"/>
          <p:nvPr/>
        </p:nvPicPr>
        <p:blipFill rotWithShape="1">
          <a:blip r:embed="rId4">
            <a:alphaModFix/>
          </a:blip>
          <a:srcRect l="60719" t="11312" r="5687" b="6834"/>
          <a:stretch/>
        </p:blipFill>
        <p:spPr>
          <a:xfrm rot="-5400000">
            <a:off x="6212912" y="797939"/>
            <a:ext cx="1107126" cy="3596749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73" name="Google Shape;373;p34"/>
          <p:cNvSpPr txBox="1"/>
          <p:nvPr/>
        </p:nvSpPr>
        <p:spPr>
          <a:xfrm>
            <a:off x="6425225" y="2611175"/>
            <a:ext cx="682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6"/>
                </a:solidFill>
                <a:highlight>
                  <a:schemeClr val="dk2"/>
                </a:highlight>
              </a:rPr>
              <a:t>brood</a:t>
            </a:r>
            <a:endParaRPr sz="1300" b="1">
              <a:solidFill>
                <a:schemeClr val="accent6"/>
              </a:solidFill>
              <a:highlight>
                <a:schemeClr val="dk2"/>
              </a:highlight>
            </a:endParaRPr>
          </a:p>
        </p:txBody>
      </p:sp>
      <p:sp>
        <p:nvSpPr>
          <p:cNvPr id="374" name="Google Shape;374;p34"/>
          <p:cNvSpPr txBox="1"/>
          <p:nvPr/>
        </p:nvSpPr>
        <p:spPr>
          <a:xfrm>
            <a:off x="6425225" y="2330800"/>
            <a:ext cx="682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6"/>
                </a:solidFill>
                <a:highlight>
                  <a:schemeClr val="dk2"/>
                </a:highlight>
              </a:rPr>
              <a:t>brood</a:t>
            </a:r>
            <a:endParaRPr sz="1300" b="1">
              <a:solidFill>
                <a:schemeClr val="accent6"/>
              </a:solidFill>
              <a:highlight>
                <a:schemeClr val="dk2"/>
              </a:highlight>
            </a:endParaRPr>
          </a:p>
        </p:txBody>
      </p:sp>
      <p:sp>
        <p:nvSpPr>
          <p:cNvPr id="375" name="Google Shape;375;p34"/>
          <p:cNvSpPr txBox="1"/>
          <p:nvPr/>
        </p:nvSpPr>
        <p:spPr>
          <a:xfrm>
            <a:off x="1904100" y="3373175"/>
            <a:ext cx="682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6"/>
                </a:solidFill>
                <a:highlight>
                  <a:schemeClr val="dk2"/>
                </a:highlight>
              </a:rPr>
              <a:t>brood</a:t>
            </a:r>
            <a:endParaRPr sz="1300" b="1">
              <a:solidFill>
                <a:schemeClr val="accent6"/>
              </a:solidFill>
              <a:highlight>
                <a:schemeClr val="dk2"/>
              </a:highlight>
            </a:endParaRPr>
          </a:p>
        </p:txBody>
      </p:sp>
      <p:sp>
        <p:nvSpPr>
          <p:cNvPr id="376" name="Google Shape;376;p34"/>
          <p:cNvSpPr txBox="1"/>
          <p:nvPr/>
        </p:nvSpPr>
        <p:spPr>
          <a:xfrm>
            <a:off x="1895000" y="3612675"/>
            <a:ext cx="682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6"/>
                </a:solidFill>
                <a:highlight>
                  <a:schemeClr val="dk2"/>
                </a:highlight>
              </a:rPr>
              <a:t>brood</a:t>
            </a:r>
            <a:endParaRPr sz="1300" b="1">
              <a:solidFill>
                <a:schemeClr val="accent6"/>
              </a:solidFill>
              <a:highlight>
                <a:schemeClr val="dk2"/>
              </a:highlight>
            </a:endParaRPr>
          </a:p>
        </p:txBody>
      </p:sp>
      <p:sp>
        <p:nvSpPr>
          <p:cNvPr id="377" name="Google Shape;377;p34"/>
          <p:cNvSpPr txBox="1"/>
          <p:nvPr/>
        </p:nvSpPr>
        <p:spPr>
          <a:xfrm>
            <a:off x="1895000" y="3155475"/>
            <a:ext cx="682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6"/>
                </a:solidFill>
                <a:highlight>
                  <a:schemeClr val="dk2"/>
                </a:highlight>
              </a:rPr>
              <a:t>brood</a:t>
            </a:r>
            <a:endParaRPr sz="1300" b="1">
              <a:solidFill>
                <a:schemeClr val="accent6"/>
              </a:solidFill>
              <a:highlight>
                <a:schemeClr val="dk2"/>
              </a:highlight>
            </a:endParaRPr>
          </a:p>
        </p:txBody>
      </p:sp>
      <p:sp>
        <p:nvSpPr>
          <p:cNvPr id="378" name="Google Shape;378;p34"/>
          <p:cNvSpPr txBox="1"/>
          <p:nvPr/>
        </p:nvSpPr>
        <p:spPr>
          <a:xfrm>
            <a:off x="6425225" y="2836963"/>
            <a:ext cx="682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6"/>
                </a:solidFill>
                <a:highlight>
                  <a:schemeClr val="dk2"/>
                </a:highlight>
              </a:rPr>
              <a:t>honey</a:t>
            </a:r>
            <a:endParaRPr sz="1300" b="1">
              <a:solidFill>
                <a:schemeClr val="accent6"/>
              </a:solidFill>
              <a:highlight>
                <a:schemeClr val="dk2"/>
              </a:highlight>
            </a:endParaRPr>
          </a:p>
        </p:txBody>
      </p:sp>
      <p:sp>
        <p:nvSpPr>
          <p:cNvPr id="379" name="Google Shape;379;p34"/>
          <p:cNvSpPr txBox="1"/>
          <p:nvPr/>
        </p:nvSpPr>
        <p:spPr>
          <a:xfrm>
            <a:off x="1895000" y="3917475"/>
            <a:ext cx="682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6"/>
                </a:solidFill>
                <a:highlight>
                  <a:schemeClr val="dk2"/>
                </a:highlight>
              </a:rPr>
              <a:t>honey</a:t>
            </a:r>
            <a:endParaRPr sz="1300" b="1">
              <a:solidFill>
                <a:schemeClr val="accent6"/>
              </a:solidFill>
              <a:highlight>
                <a:schemeClr val="dk2"/>
              </a:highlight>
            </a:endParaRPr>
          </a:p>
        </p:txBody>
      </p:sp>
      <p:sp>
        <p:nvSpPr>
          <p:cNvPr id="380" name="Google Shape;380;p34"/>
          <p:cNvSpPr txBox="1"/>
          <p:nvPr/>
        </p:nvSpPr>
        <p:spPr>
          <a:xfrm>
            <a:off x="1895000" y="2607825"/>
            <a:ext cx="682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6"/>
                </a:solidFill>
                <a:highlight>
                  <a:schemeClr val="dk2"/>
                </a:highlight>
              </a:rPr>
              <a:t>honey</a:t>
            </a:r>
            <a:endParaRPr sz="1300" b="1">
              <a:solidFill>
                <a:schemeClr val="accent6"/>
              </a:solidFill>
              <a:highlight>
                <a:schemeClr val="dk2"/>
              </a:highlight>
            </a:endParaRPr>
          </a:p>
        </p:txBody>
      </p:sp>
      <p:sp>
        <p:nvSpPr>
          <p:cNvPr id="381" name="Google Shape;381;p34"/>
          <p:cNvSpPr txBox="1"/>
          <p:nvPr/>
        </p:nvSpPr>
        <p:spPr>
          <a:xfrm>
            <a:off x="1895000" y="4374675"/>
            <a:ext cx="682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6"/>
                </a:solidFill>
                <a:highlight>
                  <a:schemeClr val="dk2"/>
                </a:highlight>
              </a:rPr>
              <a:t>honey</a:t>
            </a:r>
            <a:endParaRPr sz="1300" b="1">
              <a:solidFill>
                <a:schemeClr val="accent6"/>
              </a:solidFill>
              <a:highlight>
                <a:schemeClr val="dk2"/>
              </a:highlight>
            </a:endParaRPr>
          </a:p>
        </p:txBody>
      </p:sp>
      <p:sp>
        <p:nvSpPr>
          <p:cNvPr id="382" name="Google Shape;382;p34"/>
          <p:cNvSpPr txBox="1"/>
          <p:nvPr/>
        </p:nvSpPr>
        <p:spPr>
          <a:xfrm>
            <a:off x="1895000" y="2850675"/>
            <a:ext cx="682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6"/>
                </a:solidFill>
                <a:highlight>
                  <a:schemeClr val="dk2"/>
                </a:highlight>
              </a:rPr>
              <a:t>brood</a:t>
            </a:r>
            <a:endParaRPr sz="1300" b="1">
              <a:solidFill>
                <a:schemeClr val="accent6"/>
              </a:solidFill>
              <a:highlight>
                <a:schemeClr val="dk2"/>
              </a:highlight>
            </a:endParaRPr>
          </a:p>
        </p:txBody>
      </p:sp>
      <p:sp>
        <p:nvSpPr>
          <p:cNvPr id="383" name="Google Shape;383;p34"/>
          <p:cNvSpPr txBox="1"/>
          <p:nvPr/>
        </p:nvSpPr>
        <p:spPr>
          <a:xfrm>
            <a:off x="1723975" y="4145075"/>
            <a:ext cx="17397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  <a:highlight>
                  <a:srgbClr val="000000"/>
                </a:highlight>
              </a:rPr>
              <a:t>foundation</a:t>
            </a:r>
            <a:endParaRPr sz="1300" b="1">
              <a:solidFill>
                <a:schemeClr val="accent1"/>
              </a:solidFill>
              <a:highlight>
                <a:srgbClr val="000000"/>
              </a:highlight>
            </a:endParaRPr>
          </a:p>
        </p:txBody>
      </p:sp>
      <p:sp>
        <p:nvSpPr>
          <p:cNvPr id="384" name="Google Shape;384;p34"/>
          <p:cNvSpPr txBox="1"/>
          <p:nvPr/>
        </p:nvSpPr>
        <p:spPr>
          <a:xfrm>
            <a:off x="1911450" y="2315275"/>
            <a:ext cx="752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  <a:highlight>
                  <a:srgbClr val="000000"/>
                </a:highlight>
              </a:rPr>
              <a:t>drawn</a:t>
            </a:r>
            <a:endParaRPr sz="1300" b="1">
              <a:solidFill>
                <a:schemeClr val="accent1"/>
              </a:solidFill>
              <a:highlight>
                <a:srgbClr val="000000"/>
              </a:highlight>
            </a:endParaRPr>
          </a:p>
        </p:txBody>
      </p:sp>
      <p:sp>
        <p:nvSpPr>
          <p:cNvPr id="385" name="Google Shape;385;p34"/>
          <p:cNvSpPr txBox="1"/>
          <p:nvPr/>
        </p:nvSpPr>
        <p:spPr>
          <a:xfrm>
            <a:off x="1911450" y="2086675"/>
            <a:ext cx="752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  <a:highlight>
                  <a:srgbClr val="000000"/>
                </a:highlight>
              </a:rPr>
              <a:t>drawn</a:t>
            </a:r>
            <a:endParaRPr sz="1300" b="1">
              <a:solidFill>
                <a:schemeClr val="accent1"/>
              </a:solidFill>
              <a:highlight>
                <a:srgbClr val="000000"/>
              </a:highlight>
            </a:endParaRPr>
          </a:p>
        </p:txBody>
      </p:sp>
      <p:sp>
        <p:nvSpPr>
          <p:cNvPr id="386" name="Google Shape;386;p34"/>
          <p:cNvSpPr txBox="1"/>
          <p:nvPr/>
        </p:nvSpPr>
        <p:spPr>
          <a:xfrm>
            <a:off x="5991175" y="2088675"/>
            <a:ext cx="17397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  <a:highlight>
                  <a:srgbClr val="000000"/>
                </a:highlight>
              </a:rPr>
              <a:t>drawn/foundation</a:t>
            </a:r>
            <a:endParaRPr sz="1300" b="1">
              <a:solidFill>
                <a:schemeClr val="accent1"/>
              </a:solidFill>
              <a:highlight>
                <a:srgbClr val="000000"/>
              </a:highlight>
            </a:endParaRPr>
          </a:p>
        </p:txBody>
      </p:sp>
      <p:sp>
        <p:nvSpPr>
          <p:cNvPr id="387" name="Google Shape;387;p34"/>
          <p:cNvSpPr txBox="1"/>
          <p:nvPr/>
        </p:nvSpPr>
        <p:spPr>
          <a:xfrm>
            <a:off x="173300" y="1412188"/>
            <a:ext cx="41259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Parent Colony </a:t>
            </a:r>
            <a:endParaRPr sz="2500" b="1">
              <a:solidFill>
                <a:schemeClr val="dk1"/>
              </a:solidFill>
              <a:highlight>
                <a:srgbClr val="635345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88" name="Google Shape;388;p34"/>
          <p:cNvSpPr txBox="1"/>
          <p:nvPr/>
        </p:nvSpPr>
        <p:spPr>
          <a:xfrm>
            <a:off x="4703525" y="1418950"/>
            <a:ext cx="41259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Nuc  </a:t>
            </a:r>
            <a:r>
              <a:rPr lang="en" sz="2500" b="1">
                <a:solidFill>
                  <a:schemeClr val="dk1"/>
                </a:solidFill>
                <a:highlight>
                  <a:srgbClr val="635345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👑</a:t>
            </a:r>
            <a:endParaRPr sz="2500" b="1">
              <a:solidFill>
                <a:schemeClr val="dk1"/>
              </a:solidFill>
              <a:highlight>
                <a:srgbClr val="635345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89" name="Google Shape;389;p34"/>
          <p:cNvSpPr/>
          <p:nvPr/>
        </p:nvSpPr>
        <p:spPr>
          <a:xfrm>
            <a:off x="8404850" y="4457987"/>
            <a:ext cx="537900" cy="468000"/>
          </a:xfrm>
          <a:prstGeom prst="hexagon">
            <a:avLst>
              <a:gd name="adj" fmla="val 28852"/>
              <a:gd name="vf" fmla="val 115470"/>
            </a:avLst>
          </a:prstGeom>
          <a:noFill/>
          <a:ln w="19050" cap="flat" cmpd="sng">
            <a:solidFill>
              <a:srgbClr val="941B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4"/>
          <p:cNvSpPr/>
          <p:nvPr/>
        </p:nvSpPr>
        <p:spPr>
          <a:xfrm>
            <a:off x="173300" y="202325"/>
            <a:ext cx="262800" cy="238500"/>
          </a:xfrm>
          <a:prstGeom prst="hexagon">
            <a:avLst>
              <a:gd name="adj" fmla="val 28852"/>
              <a:gd name="vf" fmla="val 115470"/>
            </a:avLst>
          </a:prstGeom>
          <a:noFill/>
          <a:ln w="19050" cap="flat" cmpd="sng">
            <a:solidFill>
              <a:srgbClr val="941B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4"/>
          <p:cNvSpPr/>
          <p:nvPr/>
        </p:nvSpPr>
        <p:spPr>
          <a:xfrm>
            <a:off x="91075" y="103350"/>
            <a:ext cx="8935800" cy="4936800"/>
          </a:xfrm>
          <a:prstGeom prst="rect">
            <a:avLst/>
          </a:prstGeom>
          <a:noFill/>
          <a:ln w="38100" cap="flat" cmpd="sng">
            <a:solidFill>
              <a:srgbClr val="3B19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6BD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9" title="IMG_7769.HEIC"/>
          <p:cNvPicPr preferRelativeResize="0"/>
          <p:nvPr/>
        </p:nvPicPr>
        <p:blipFill rotWithShape="1">
          <a:blip r:embed="rId3">
            <a:alphaModFix amt="9000"/>
          </a:blip>
          <a:srcRect t="15697"/>
          <a:stretch/>
        </p:blipFill>
        <p:spPr>
          <a:xfrm>
            <a:off x="4572000" y="0"/>
            <a:ext cx="4572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 title="IMG_7769.HEIC"/>
          <p:cNvPicPr preferRelativeResize="0"/>
          <p:nvPr/>
        </p:nvPicPr>
        <p:blipFill rotWithShape="1">
          <a:blip r:embed="rId3">
            <a:alphaModFix amt="9000"/>
          </a:blip>
          <a:srcRect t="15697"/>
          <a:stretch/>
        </p:blipFill>
        <p:spPr>
          <a:xfrm flipH="1">
            <a:off x="-1" y="0"/>
            <a:ext cx="4572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 txBox="1"/>
          <p:nvPr/>
        </p:nvSpPr>
        <p:spPr>
          <a:xfrm>
            <a:off x="1432200" y="681675"/>
            <a:ext cx="6279600" cy="9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63534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Why Colonies Swarm</a:t>
            </a:r>
            <a:endParaRPr sz="3500" b="1">
              <a:solidFill>
                <a:srgbClr val="63534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3" name="Google Shape;133;p19"/>
          <p:cNvSpPr txBox="1"/>
          <p:nvPr/>
        </p:nvSpPr>
        <p:spPr>
          <a:xfrm>
            <a:off x="2958025" y="185900"/>
            <a:ext cx="32019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Swarm Biology:</a:t>
            </a:r>
            <a:endParaRPr sz="3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134" name="Google Shape;134;p19"/>
          <p:cNvCxnSpPr/>
          <p:nvPr/>
        </p:nvCxnSpPr>
        <p:spPr>
          <a:xfrm>
            <a:off x="1419175" y="1394250"/>
            <a:ext cx="6279600" cy="0"/>
          </a:xfrm>
          <a:prstGeom prst="straightConnector1">
            <a:avLst/>
          </a:prstGeom>
          <a:noFill/>
          <a:ln w="19050" cap="flat" cmpd="sng">
            <a:solidFill>
              <a:srgbClr val="3B191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5" name="Google Shape;135;p19" title="swarm on hive.JPG"/>
          <p:cNvPicPr preferRelativeResize="0"/>
          <p:nvPr/>
        </p:nvPicPr>
        <p:blipFill rotWithShape="1">
          <a:blip r:embed="rId4">
            <a:alphaModFix/>
          </a:blip>
          <a:srcRect b="28335"/>
          <a:stretch/>
        </p:blipFill>
        <p:spPr>
          <a:xfrm>
            <a:off x="5264000" y="1611075"/>
            <a:ext cx="3365449" cy="321582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/>
          <p:nvPr/>
        </p:nvSpPr>
        <p:spPr>
          <a:xfrm>
            <a:off x="603300" y="1588750"/>
            <a:ext cx="3201900" cy="1175700"/>
          </a:xfrm>
          <a:prstGeom prst="roundRect">
            <a:avLst>
              <a:gd name="adj" fmla="val 16667"/>
            </a:avLst>
          </a:prstGeom>
          <a:solidFill>
            <a:srgbClr val="D0D6B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9"/>
          <p:cNvSpPr txBox="1"/>
          <p:nvPr/>
        </p:nvSpPr>
        <p:spPr>
          <a:xfrm>
            <a:off x="713250" y="1567900"/>
            <a:ext cx="2020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Congestion</a:t>
            </a:r>
            <a:endParaRPr/>
          </a:p>
        </p:txBody>
      </p:sp>
      <p:sp>
        <p:nvSpPr>
          <p:cNvPr id="138" name="Google Shape;138;p19"/>
          <p:cNvSpPr txBox="1"/>
          <p:nvPr/>
        </p:nvSpPr>
        <p:spPr>
          <a:xfrm>
            <a:off x="779000" y="1954363"/>
            <a:ext cx="3365400" cy="7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355600" algn="l" rtl="0">
              <a:spcBef>
                <a:spcPts val="0"/>
              </a:spcBef>
              <a:spcAft>
                <a:spcPts val="0"/>
              </a:spcAft>
              <a:buClr>
                <a:srgbClr val="3B1915"/>
              </a:buClr>
              <a:buSzPts val="2000"/>
              <a:buFont typeface="Playfair Display"/>
              <a:buChar char="-"/>
            </a:pPr>
            <a:r>
              <a:rPr lang="en" sz="2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Reduced laying space</a:t>
            </a: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285750" lvl="0" indent="-355600" algn="l" rtl="0">
              <a:spcBef>
                <a:spcPts val="0"/>
              </a:spcBef>
              <a:spcAft>
                <a:spcPts val="0"/>
              </a:spcAft>
              <a:buClr>
                <a:srgbClr val="3B1915"/>
              </a:buClr>
              <a:buSzPts val="2000"/>
              <a:buFont typeface="Playfair Display"/>
              <a:buChar char="-"/>
            </a:pPr>
            <a:r>
              <a:rPr lang="en" sz="2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Large population</a:t>
            </a: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9" name="Google Shape;139;p19"/>
          <p:cNvSpPr/>
          <p:nvPr/>
        </p:nvSpPr>
        <p:spPr>
          <a:xfrm>
            <a:off x="603300" y="2923125"/>
            <a:ext cx="4050600" cy="1175700"/>
          </a:xfrm>
          <a:prstGeom prst="roundRect">
            <a:avLst>
              <a:gd name="adj" fmla="val 16667"/>
            </a:avLst>
          </a:prstGeom>
          <a:solidFill>
            <a:srgbClr val="D0D6B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9"/>
          <p:cNvSpPr txBox="1"/>
          <p:nvPr/>
        </p:nvSpPr>
        <p:spPr>
          <a:xfrm>
            <a:off x="713250" y="2898613"/>
            <a:ext cx="5078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Queen Pheromone status</a:t>
            </a: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41" name="Google Shape;141;p19"/>
          <p:cNvSpPr txBox="1"/>
          <p:nvPr/>
        </p:nvSpPr>
        <p:spPr>
          <a:xfrm>
            <a:off x="951500" y="3292400"/>
            <a:ext cx="3020400" cy="777900"/>
          </a:xfrm>
          <a:prstGeom prst="rect">
            <a:avLst/>
          </a:prstGeom>
          <a:solidFill>
            <a:srgbClr val="D0D6B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355600" algn="l" rtl="0">
              <a:spcBef>
                <a:spcPts val="0"/>
              </a:spcBef>
              <a:spcAft>
                <a:spcPts val="0"/>
              </a:spcAft>
              <a:buClr>
                <a:srgbClr val="3B1915"/>
              </a:buClr>
              <a:buSzPts val="2000"/>
              <a:buFont typeface="Playfair Display"/>
              <a:buChar char="-"/>
            </a:pPr>
            <a:r>
              <a:rPr lang="en" sz="2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Queen age</a:t>
            </a: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171450" lvl="0" indent="-355600" algn="l" rtl="0">
              <a:spcBef>
                <a:spcPts val="0"/>
              </a:spcBef>
              <a:spcAft>
                <a:spcPts val="0"/>
              </a:spcAft>
              <a:buClr>
                <a:srgbClr val="3B1915"/>
              </a:buClr>
              <a:buSzPts val="2000"/>
              <a:buFont typeface="Playfair Display"/>
              <a:buChar char="-"/>
            </a:pPr>
            <a:r>
              <a:rPr lang="en" sz="2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Congestion</a:t>
            </a: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42" name="Google Shape;142;p19"/>
          <p:cNvSpPr/>
          <p:nvPr/>
        </p:nvSpPr>
        <p:spPr>
          <a:xfrm>
            <a:off x="603300" y="4257500"/>
            <a:ext cx="1628100" cy="569400"/>
          </a:xfrm>
          <a:prstGeom prst="roundRect">
            <a:avLst>
              <a:gd name="adj" fmla="val 16667"/>
            </a:avLst>
          </a:prstGeom>
          <a:solidFill>
            <a:srgbClr val="D0D6B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9"/>
          <p:cNvSpPr txBox="1"/>
          <p:nvPr/>
        </p:nvSpPr>
        <p:spPr>
          <a:xfrm>
            <a:off x="713250" y="4257500"/>
            <a:ext cx="1628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Genetics </a:t>
            </a:r>
            <a:endParaRPr/>
          </a:p>
        </p:txBody>
      </p:sp>
      <p:sp>
        <p:nvSpPr>
          <p:cNvPr id="144" name="Google Shape;144;p19"/>
          <p:cNvSpPr/>
          <p:nvPr/>
        </p:nvSpPr>
        <p:spPr>
          <a:xfrm>
            <a:off x="123950" y="93000"/>
            <a:ext cx="8907000" cy="4914300"/>
          </a:xfrm>
          <a:prstGeom prst="rect">
            <a:avLst/>
          </a:prstGeom>
          <a:noFill/>
          <a:ln w="38100" cap="flat" cmpd="sng">
            <a:solidFill>
              <a:srgbClr val="2B54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6BD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0" title="IMG_7769.HEIC"/>
          <p:cNvPicPr preferRelativeResize="0"/>
          <p:nvPr/>
        </p:nvPicPr>
        <p:blipFill rotWithShape="1">
          <a:blip r:embed="rId3">
            <a:alphaModFix amt="9000"/>
          </a:blip>
          <a:srcRect t="15697"/>
          <a:stretch/>
        </p:blipFill>
        <p:spPr>
          <a:xfrm>
            <a:off x="4572000" y="0"/>
            <a:ext cx="4572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 title="IMG_7769.HEIC"/>
          <p:cNvPicPr preferRelativeResize="0"/>
          <p:nvPr/>
        </p:nvPicPr>
        <p:blipFill rotWithShape="1">
          <a:blip r:embed="rId3">
            <a:alphaModFix amt="9000"/>
          </a:blip>
          <a:srcRect t="15697"/>
          <a:stretch/>
        </p:blipFill>
        <p:spPr>
          <a:xfrm flipH="1">
            <a:off x="-1" y="0"/>
            <a:ext cx="4572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0"/>
          <p:cNvSpPr txBox="1"/>
          <p:nvPr/>
        </p:nvSpPr>
        <p:spPr>
          <a:xfrm>
            <a:off x="1432200" y="681675"/>
            <a:ext cx="6279600" cy="9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63534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Types of Swarms</a:t>
            </a:r>
            <a:endParaRPr sz="3500" b="1">
              <a:solidFill>
                <a:srgbClr val="63534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2958025" y="185900"/>
            <a:ext cx="32019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Swarm Biology:</a:t>
            </a:r>
            <a:endParaRPr sz="3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153" name="Google Shape;153;p20"/>
          <p:cNvCxnSpPr/>
          <p:nvPr/>
        </p:nvCxnSpPr>
        <p:spPr>
          <a:xfrm>
            <a:off x="1419175" y="1394250"/>
            <a:ext cx="6279600" cy="0"/>
          </a:xfrm>
          <a:prstGeom prst="straightConnector1">
            <a:avLst/>
          </a:prstGeom>
          <a:noFill/>
          <a:ln w="19050" cap="flat" cmpd="sng">
            <a:solidFill>
              <a:srgbClr val="3B191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4" name="Google Shape;154;p20"/>
          <p:cNvSpPr txBox="1"/>
          <p:nvPr/>
        </p:nvSpPr>
        <p:spPr>
          <a:xfrm>
            <a:off x="1182300" y="1394238"/>
            <a:ext cx="22074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Reproductive</a:t>
            </a: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5754300" y="1394250"/>
            <a:ext cx="22074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Congestive </a:t>
            </a: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56" name="Google Shape;156;p20" title="strong spring colony (6).jpg"/>
          <p:cNvPicPr preferRelativeResize="0"/>
          <p:nvPr/>
        </p:nvPicPr>
        <p:blipFill rotWithShape="1">
          <a:blip r:embed="rId4">
            <a:alphaModFix/>
          </a:blip>
          <a:srcRect l="25413" t="11810" r="15731" b="23718"/>
          <a:stretch/>
        </p:blipFill>
        <p:spPr>
          <a:xfrm>
            <a:off x="306050" y="2003500"/>
            <a:ext cx="3959900" cy="28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 rotWithShape="1">
          <a:blip r:embed="rId5">
            <a:alphaModFix/>
          </a:blip>
          <a:srcRect l="4277" r="8256"/>
          <a:stretch/>
        </p:blipFill>
        <p:spPr>
          <a:xfrm>
            <a:off x="4878050" y="2003500"/>
            <a:ext cx="3959900" cy="287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0"/>
          <p:cNvSpPr/>
          <p:nvPr/>
        </p:nvSpPr>
        <p:spPr>
          <a:xfrm>
            <a:off x="123950" y="93000"/>
            <a:ext cx="8907000" cy="4914300"/>
          </a:xfrm>
          <a:prstGeom prst="rect">
            <a:avLst/>
          </a:prstGeom>
          <a:noFill/>
          <a:ln w="38100" cap="flat" cmpd="sng">
            <a:solidFill>
              <a:srgbClr val="2B54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6BD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2" title="IMG_7769.HEIC"/>
          <p:cNvPicPr preferRelativeResize="0"/>
          <p:nvPr/>
        </p:nvPicPr>
        <p:blipFill rotWithShape="1">
          <a:blip r:embed="rId3">
            <a:alphaModFix amt="9000"/>
          </a:blip>
          <a:srcRect t="15697"/>
          <a:stretch/>
        </p:blipFill>
        <p:spPr>
          <a:xfrm>
            <a:off x="4572000" y="0"/>
            <a:ext cx="4572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 title="IMG_7769.HEIC"/>
          <p:cNvPicPr preferRelativeResize="0"/>
          <p:nvPr/>
        </p:nvPicPr>
        <p:blipFill rotWithShape="1">
          <a:blip r:embed="rId3">
            <a:alphaModFix amt="9000"/>
          </a:blip>
          <a:srcRect t="15697"/>
          <a:stretch/>
        </p:blipFill>
        <p:spPr>
          <a:xfrm flipH="1">
            <a:off x="-1" y="0"/>
            <a:ext cx="4572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2"/>
          <p:cNvSpPr txBox="1"/>
          <p:nvPr/>
        </p:nvSpPr>
        <p:spPr>
          <a:xfrm>
            <a:off x="1432200" y="681675"/>
            <a:ext cx="6279600" cy="9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63534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Identifying Swarms</a:t>
            </a:r>
            <a:endParaRPr sz="3500" b="1">
              <a:solidFill>
                <a:srgbClr val="63534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8" name="Google Shape;178;p22"/>
          <p:cNvSpPr txBox="1"/>
          <p:nvPr/>
        </p:nvSpPr>
        <p:spPr>
          <a:xfrm>
            <a:off x="2958025" y="185900"/>
            <a:ext cx="32019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Swarm Biology:</a:t>
            </a:r>
            <a:endParaRPr sz="3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179" name="Google Shape;179;p22"/>
          <p:cNvCxnSpPr/>
          <p:nvPr/>
        </p:nvCxnSpPr>
        <p:spPr>
          <a:xfrm>
            <a:off x="1419175" y="1394250"/>
            <a:ext cx="6279600" cy="0"/>
          </a:xfrm>
          <a:prstGeom prst="straightConnector1">
            <a:avLst/>
          </a:prstGeom>
          <a:noFill/>
          <a:ln w="19050" cap="flat" cmpd="sng">
            <a:solidFill>
              <a:srgbClr val="3B191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0" name="Google Shape;18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400" y="1483824"/>
            <a:ext cx="2638025" cy="153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2" title="swarm on hive.JPG"/>
          <p:cNvPicPr preferRelativeResize="0"/>
          <p:nvPr/>
        </p:nvPicPr>
        <p:blipFill rotWithShape="1">
          <a:blip r:embed="rId5">
            <a:alphaModFix/>
          </a:blip>
          <a:srcRect t="14416" b="33949"/>
          <a:stretch/>
        </p:blipFill>
        <p:spPr>
          <a:xfrm>
            <a:off x="520388" y="3108229"/>
            <a:ext cx="2638049" cy="181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 title="swarm cells.jpg"/>
          <p:cNvPicPr preferRelativeResize="0"/>
          <p:nvPr/>
        </p:nvPicPr>
        <p:blipFill rotWithShape="1">
          <a:blip r:embed="rId6">
            <a:alphaModFix/>
          </a:blip>
          <a:srcRect r="862" b="5294"/>
          <a:stretch/>
        </p:blipFill>
        <p:spPr>
          <a:xfrm>
            <a:off x="3468150" y="1814925"/>
            <a:ext cx="5429999" cy="294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2"/>
          <p:cNvSpPr/>
          <p:nvPr/>
        </p:nvSpPr>
        <p:spPr>
          <a:xfrm>
            <a:off x="123950" y="93000"/>
            <a:ext cx="8907000" cy="4914300"/>
          </a:xfrm>
          <a:prstGeom prst="rect">
            <a:avLst/>
          </a:prstGeom>
          <a:noFill/>
          <a:ln w="38100" cap="flat" cmpd="sng">
            <a:solidFill>
              <a:srgbClr val="2B54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6BD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3" title="IMG_7769.HEIC"/>
          <p:cNvPicPr preferRelativeResize="0"/>
          <p:nvPr/>
        </p:nvPicPr>
        <p:blipFill rotWithShape="1">
          <a:blip r:embed="rId3">
            <a:alphaModFix amt="9000"/>
          </a:blip>
          <a:srcRect t="15697"/>
          <a:stretch/>
        </p:blipFill>
        <p:spPr>
          <a:xfrm>
            <a:off x="4572000" y="0"/>
            <a:ext cx="4572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3" title="IMG_7769.HEIC"/>
          <p:cNvPicPr preferRelativeResize="0"/>
          <p:nvPr/>
        </p:nvPicPr>
        <p:blipFill rotWithShape="1">
          <a:blip r:embed="rId3">
            <a:alphaModFix amt="9000"/>
          </a:blip>
          <a:srcRect t="15697"/>
          <a:stretch/>
        </p:blipFill>
        <p:spPr>
          <a:xfrm flipH="1">
            <a:off x="-1" y="0"/>
            <a:ext cx="4572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3"/>
          <p:cNvSpPr txBox="1"/>
          <p:nvPr/>
        </p:nvSpPr>
        <p:spPr>
          <a:xfrm>
            <a:off x="4902600" y="139250"/>
            <a:ext cx="3910800" cy="6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63534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Cell Identification</a:t>
            </a:r>
            <a:endParaRPr sz="3500" b="1">
              <a:solidFill>
                <a:srgbClr val="63534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91" name="Google Shape;191;p23"/>
          <p:cNvSpPr txBox="1"/>
          <p:nvPr/>
        </p:nvSpPr>
        <p:spPr>
          <a:xfrm>
            <a:off x="757800" y="139250"/>
            <a:ext cx="34836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Swarm Biology:</a:t>
            </a:r>
            <a:endParaRPr sz="3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192" name="Google Shape;192;p23"/>
          <p:cNvCxnSpPr/>
          <p:nvPr/>
        </p:nvCxnSpPr>
        <p:spPr>
          <a:xfrm>
            <a:off x="463400" y="828225"/>
            <a:ext cx="8298600" cy="16200"/>
          </a:xfrm>
          <a:prstGeom prst="straightConnector1">
            <a:avLst/>
          </a:prstGeom>
          <a:noFill/>
          <a:ln w="19050" cap="flat" cmpd="sng">
            <a:solidFill>
              <a:srgbClr val="3B191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3" name="Google Shape;193;p23" title="stunted queen cell 2.jpg"/>
          <p:cNvPicPr preferRelativeResize="0"/>
          <p:nvPr/>
        </p:nvPicPr>
        <p:blipFill rotWithShape="1">
          <a:blip r:embed="rId4">
            <a:alphaModFix/>
          </a:blip>
          <a:srcRect l="29414" t="29484" r="9960" b="24309"/>
          <a:stretch/>
        </p:blipFill>
        <p:spPr>
          <a:xfrm rot="1834724">
            <a:off x="2550750" y="881803"/>
            <a:ext cx="4042484" cy="4108392"/>
          </a:xfrm>
          <a:prstGeom prst="ellipse">
            <a:avLst/>
          </a:prstGeom>
          <a:noFill/>
          <a:ln>
            <a:noFill/>
          </a:ln>
        </p:spPr>
      </p:pic>
      <p:sp>
        <p:nvSpPr>
          <p:cNvPr id="194" name="Google Shape;194;p23"/>
          <p:cNvSpPr/>
          <p:nvPr/>
        </p:nvSpPr>
        <p:spPr>
          <a:xfrm>
            <a:off x="4440600" y="366200"/>
            <a:ext cx="262800" cy="238500"/>
          </a:xfrm>
          <a:prstGeom prst="hexagon">
            <a:avLst>
              <a:gd name="adj" fmla="val 28852"/>
              <a:gd name="vf" fmla="val 115470"/>
            </a:avLst>
          </a:prstGeom>
          <a:noFill/>
          <a:ln w="19050" cap="flat" cmpd="sng">
            <a:solidFill>
              <a:srgbClr val="2B54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3"/>
          <p:cNvSpPr/>
          <p:nvPr/>
        </p:nvSpPr>
        <p:spPr>
          <a:xfrm>
            <a:off x="123950" y="93000"/>
            <a:ext cx="8907000" cy="4974900"/>
          </a:xfrm>
          <a:prstGeom prst="rect">
            <a:avLst/>
          </a:prstGeom>
          <a:noFill/>
          <a:ln w="38100" cap="flat" cmpd="sng">
            <a:solidFill>
              <a:srgbClr val="2B54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6BD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4" title="IMG_7769.HEIC"/>
          <p:cNvPicPr preferRelativeResize="0"/>
          <p:nvPr/>
        </p:nvPicPr>
        <p:blipFill rotWithShape="1">
          <a:blip r:embed="rId3">
            <a:alphaModFix amt="9000"/>
          </a:blip>
          <a:srcRect t="15697"/>
          <a:stretch/>
        </p:blipFill>
        <p:spPr>
          <a:xfrm>
            <a:off x="4572000" y="0"/>
            <a:ext cx="4572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 title="IMG_7769.HEIC"/>
          <p:cNvPicPr preferRelativeResize="0"/>
          <p:nvPr/>
        </p:nvPicPr>
        <p:blipFill rotWithShape="1">
          <a:blip r:embed="rId3">
            <a:alphaModFix amt="9000"/>
          </a:blip>
          <a:srcRect t="15697"/>
          <a:stretch/>
        </p:blipFill>
        <p:spPr>
          <a:xfrm flipH="1">
            <a:off x="-1" y="0"/>
            <a:ext cx="4572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 txBox="1"/>
          <p:nvPr/>
        </p:nvSpPr>
        <p:spPr>
          <a:xfrm>
            <a:off x="1432200" y="681675"/>
            <a:ext cx="6279600" cy="9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63534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Cell Identification</a:t>
            </a:r>
            <a:endParaRPr sz="3500" b="1">
              <a:solidFill>
                <a:srgbClr val="63534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03" name="Google Shape;203;p24"/>
          <p:cNvSpPr txBox="1"/>
          <p:nvPr/>
        </p:nvSpPr>
        <p:spPr>
          <a:xfrm>
            <a:off x="2958025" y="185900"/>
            <a:ext cx="32019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Swarm Biology:</a:t>
            </a:r>
            <a:endParaRPr sz="3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204" name="Google Shape;204;p24"/>
          <p:cNvCxnSpPr/>
          <p:nvPr/>
        </p:nvCxnSpPr>
        <p:spPr>
          <a:xfrm>
            <a:off x="1419175" y="1394250"/>
            <a:ext cx="6279600" cy="0"/>
          </a:xfrm>
          <a:prstGeom prst="straightConnector1">
            <a:avLst/>
          </a:prstGeom>
          <a:noFill/>
          <a:ln w="19050" cap="flat" cmpd="sng">
            <a:solidFill>
              <a:srgbClr val="3B191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5" name="Google Shape;205;p24" title="various queen cells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2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4"/>
          <p:cNvSpPr/>
          <p:nvPr/>
        </p:nvSpPr>
        <p:spPr>
          <a:xfrm>
            <a:off x="123950" y="93000"/>
            <a:ext cx="8907000" cy="4914300"/>
          </a:xfrm>
          <a:prstGeom prst="rect">
            <a:avLst/>
          </a:prstGeom>
          <a:noFill/>
          <a:ln w="38100" cap="flat" cmpd="sng">
            <a:solidFill>
              <a:srgbClr val="2B54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6BD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5" title="swarm flying.JPG"/>
          <p:cNvPicPr preferRelativeResize="0"/>
          <p:nvPr/>
        </p:nvPicPr>
        <p:blipFill rotWithShape="1">
          <a:blip r:embed="rId3">
            <a:alphaModFix amt="9000"/>
          </a:blip>
          <a:srcRect t="13437" r="6191" b="16209"/>
          <a:stretch/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5"/>
          <p:cNvSpPr txBox="1"/>
          <p:nvPr/>
        </p:nvSpPr>
        <p:spPr>
          <a:xfrm>
            <a:off x="1419175" y="221550"/>
            <a:ext cx="6279600" cy="9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63534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Swarm Mitigation</a:t>
            </a:r>
            <a:endParaRPr sz="3500" b="1">
              <a:solidFill>
                <a:srgbClr val="63534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213" name="Google Shape;213;p25"/>
          <p:cNvCxnSpPr/>
          <p:nvPr/>
        </p:nvCxnSpPr>
        <p:spPr>
          <a:xfrm>
            <a:off x="1432200" y="967000"/>
            <a:ext cx="6279600" cy="0"/>
          </a:xfrm>
          <a:prstGeom prst="straightConnector1">
            <a:avLst/>
          </a:prstGeom>
          <a:noFill/>
          <a:ln w="19050" cap="flat" cmpd="sng">
            <a:solidFill>
              <a:srgbClr val="3B191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4" name="Google Shape;214;p25"/>
          <p:cNvSpPr txBox="1"/>
          <p:nvPr/>
        </p:nvSpPr>
        <p:spPr>
          <a:xfrm>
            <a:off x="1638750" y="1496050"/>
            <a:ext cx="5866500" cy="3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ctr" rtl="0">
              <a:spcBef>
                <a:spcPts val="0"/>
              </a:spcBef>
              <a:spcAft>
                <a:spcPts val="0"/>
              </a:spcAft>
              <a:buClr>
                <a:srgbClr val="3B1915"/>
              </a:buClr>
              <a:buSzPts val="2500"/>
              <a:buFont typeface="Playfair Display"/>
              <a:buChar char="●"/>
            </a:pPr>
            <a:r>
              <a:rPr lang="en" sz="25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Adding Supers</a:t>
            </a: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87350" algn="ctr" rtl="0">
              <a:spcBef>
                <a:spcPts val="0"/>
              </a:spcBef>
              <a:spcAft>
                <a:spcPts val="0"/>
              </a:spcAft>
              <a:buClr>
                <a:srgbClr val="3B1915"/>
              </a:buClr>
              <a:buSzPts val="2500"/>
              <a:buFont typeface="Playfair Display"/>
              <a:buChar char="●"/>
            </a:pPr>
            <a:r>
              <a:rPr lang="en" sz="25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Adding Brood Chambers</a:t>
            </a: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87350" algn="ctr" rtl="0">
              <a:spcBef>
                <a:spcPts val="0"/>
              </a:spcBef>
              <a:spcAft>
                <a:spcPts val="0"/>
              </a:spcAft>
              <a:buClr>
                <a:srgbClr val="D0D6BD"/>
              </a:buClr>
              <a:buSzPts val="2500"/>
              <a:buFont typeface="Playfair Display"/>
              <a:buChar char="●"/>
            </a:pPr>
            <a:r>
              <a:rPr lang="en" sz="2500" b="1">
                <a:solidFill>
                  <a:srgbClr val="D0D6BD"/>
                </a:solidFill>
                <a:highlight>
                  <a:srgbClr val="3B1915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Splitting Colonies</a:t>
            </a:r>
            <a:r>
              <a:rPr lang="en" sz="2500" b="1">
                <a:solidFill>
                  <a:srgbClr val="3B1915"/>
                </a:solidFill>
                <a:highlight>
                  <a:srgbClr val="3B1915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-</a:t>
            </a:r>
            <a:endParaRPr sz="2500" b="1">
              <a:solidFill>
                <a:srgbClr val="3B1915"/>
              </a:solidFill>
              <a:highlight>
                <a:srgbClr val="3B1915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87350" algn="ctr" rtl="0">
              <a:spcBef>
                <a:spcPts val="0"/>
              </a:spcBef>
              <a:spcAft>
                <a:spcPts val="0"/>
              </a:spcAft>
              <a:buClr>
                <a:srgbClr val="D0D6BD"/>
              </a:buClr>
              <a:buSzPts val="2500"/>
              <a:buFont typeface="Playfair Display"/>
              <a:buChar char="●"/>
            </a:pPr>
            <a:r>
              <a:rPr lang="en" sz="2500" b="1">
                <a:solidFill>
                  <a:srgbClr val="D0D6BD"/>
                </a:solidFill>
                <a:highlight>
                  <a:srgbClr val="3B1915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Nucing Colonies  </a:t>
            </a:r>
            <a:endParaRPr sz="2500" b="1">
              <a:solidFill>
                <a:srgbClr val="D0D6BD"/>
              </a:solidFill>
              <a:highlight>
                <a:srgbClr val="3B1915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87350" algn="ctr" rtl="0">
              <a:spcBef>
                <a:spcPts val="0"/>
              </a:spcBef>
              <a:spcAft>
                <a:spcPts val="0"/>
              </a:spcAft>
              <a:buClr>
                <a:srgbClr val="3B1915"/>
              </a:buClr>
              <a:buSzPts val="2500"/>
              <a:buFont typeface="Playfair Display"/>
              <a:buChar char="●"/>
            </a:pPr>
            <a:r>
              <a:rPr lang="en" sz="25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Re-queening</a:t>
            </a: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87350" algn="ctr" rtl="0">
              <a:spcBef>
                <a:spcPts val="0"/>
              </a:spcBef>
              <a:spcAft>
                <a:spcPts val="0"/>
              </a:spcAft>
              <a:buClr>
                <a:srgbClr val="3B1915"/>
              </a:buClr>
              <a:buSzPts val="2500"/>
              <a:buFont typeface="Playfair Display"/>
              <a:buChar char="●"/>
            </a:pPr>
            <a:r>
              <a:rPr lang="en" sz="25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Briefly Caging the queen</a:t>
            </a: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87350" algn="ctr" rtl="0">
              <a:spcBef>
                <a:spcPts val="0"/>
              </a:spcBef>
              <a:spcAft>
                <a:spcPts val="0"/>
              </a:spcAft>
              <a:buClr>
                <a:srgbClr val="3B1915"/>
              </a:buClr>
              <a:buSzPts val="2500"/>
              <a:buFont typeface="Playfair Display"/>
              <a:buChar char="●"/>
            </a:pPr>
            <a:r>
              <a:rPr lang="en" sz="25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Clipping queens’ wings </a:t>
            </a: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15" name="Google Shape;215;p25" title="IMG_7788.HEIC"/>
          <p:cNvPicPr preferRelativeResize="0"/>
          <p:nvPr/>
        </p:nvPicPr>
        <p:blipFill rotWithShape="1">
          <a:blip r:embed="rId4">
            <a:alphaModFix/>
          </a:blip>
          <a:srcRect t="22373" b="11057"/>
          <a:stretch/>
        </p:blipFill>
        <p:spPr>
          <a:xfrm>
            <a:off x="6900450" y="1880098"/>
            <a:ext cx="1928801" cy="171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 title="IMG_7783.HEIC"/>
          <p:cNvPicPr preferRelativeResize="0"/>
          <p:nvPr/>
        </p:nvPicPr>
        <p:blipFill rotWithShape="1">
          <a:blip r:embed="rId5">
            <a:alphaModFix/>
          </a:blip>
          <a:srcRect t="10127" b="15732"/>
          <a:stretch/>
        </p:blipFill>
        <p:spPr>
          <a:xfrm>
            <a:off x="457625" y="1880100"/>
            <a:ext cx="1731794" cy="171197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5"/>
          <p:cNvSpPr/>
          <p:nvPr/>
        </p:nvSpPr>
        <p:spPr>
          <a:xfrm>
            <a:off x="2189425" y="449525"/>
            <a:ext cx="262800" cy="238500"/>
          </a:xfrm>
          <a:prstGeom prst="hexagon">
            <a:avLst>
              <a:gd name="adj" fmla="val 28852"/>
              <a:gd name="vf" fmla="val 115470"/>
            </a:avLst>
          </a:prstGeom>
          <a:noFill/>
          <a:ln w="19050" cap="flat" cmpd="sng">
            <a:solidFill>
              <a:srgbClr val="941B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5"/>
          <p:cNvSpPr/>
          <p:nvPr/>
        </p:nvSpPr>
        <p:spPr>
          <a:xfrm>
            <a:off x="6637650" y="449525"/>
            <a:ext cx="262800" cy="238500"/>
          </a:xfrm>
          <a:prstGeom prst="hexagon">
            <a:avLst>
              <a:gd name="adj" fmla="val 28852"/>
              <a:gd name="vf" fmla="val 115470"/>
            </a:avLst>
          </a:prstGeom>
          <a:noFill/>
          <a:ln w="19050" cap="flat" cmpd="sng">
            <a:solidFill>
              <a:srgbClr val="941B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6BD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6" title="swarm flying.JPG"/>
          <p:cNvPicPr preferRelativeResize="0"/>
          <p:nvPr/>
        </p:nvPicPr>
        <p:blipFill rotWithShape="1">
          <a:blip r:embed="rId3">
            <a:alphaModFix amt="9000"/>
          </a:blip>
          <a:srcRect t="13437" r="6191" b="16209"/>
          <a:stretch/>
        </p:blipFill>
        <p:spPr>
          <a:xfrm>
            <a:off x="0" y="0"/>
            <a:ext cx="9143997" cy="5143500"/>
          </a:xfrm>
          <a:prstGeom prst="rect">
            <a:avLst/>
          </a:prstGeom>
          <a:noFill/>
          <a:ln w="9525" cap="flat" cmpd="sng">
            <a:solidFill>
              <a:srgbClr val="EAD1D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4" name="Google Shape;224;p26"/>
          <p:cNvSpPr txBox="1"/>
          <p:nvPr/>
        </p:nvSpPr>
        <p:spPr>
          <a:xfrm>
            <a:off x="446975" y="202325"/>
            <a:ext cx="82329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Splitting colonies For Swarm Prevention:</a:t>
            </a:r>
            <a:endParaRPr sz="3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25" name="Google Shape;225;p26"/>
          <p:cNvSpPr txBox="1"/>
          <p:nvPr/>
        </p:nvSpPr>
        <p:spPr>
          <a:xfrm>
            <a:off x="1432200" y="681675"/>
            <a:ext cx="6279600" cy="9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63534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First Step: Queen Spotting</a:t>
            </a:r>
            <a:endParaRPr sz="3500" b="1">
              <a:solidFill>
                <a:srgbClr val="63534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226" name="Google Shape;226;p26"/>
          <p:cNvCxnSpPr/>
          <p:nvPr/>
        </p:nvCxnSpPr>
        <p:spPr>
          <a:xfrm>
            <a:off x="1419175" y="1394250"/>
            <a:ext cx="6279600" cy="0"/>
          </a:xfrm>
          <a:prstGeom prst="straightConnector1">
            <a:avLst/>
          </a:prstGeom>
          <a:noFill/>
          <a:ln w="19050" cap="flat" cmpd="sng">
            <a:solidFill>
              <a:srgbClr val="3B191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7" name="Google Shape;227;p26" title="Q frame 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1638" y="1611075"/>
            <a:ext cx="4754675" cy="330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6"/>
          <p:cNvSpPr/>
          <p:nvPr/>
        </p:nvSpPr>
        <p:spPr>
          <a:xfrm>
            <a:off x="123950" y="93000"/>
            <a:ext cx="8907000" cy="4914300"/>
          </a:xfrm>
          <a:prstGeom prst="rect">
            <a:avLst/>
          </a:prstGeom>
          <a:noFill/>
          <a:ln w="38100" cap="flat" cmpd="sng">
            <a:solidFill>
              <a:srgbClr val="941B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6BD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7" title="swarm flying.JPG"/>
          <p:cNvPicPr preferRelativeResize="0"/>
          <p:nvPr/>
        </p:nvPicPr>
        <p:blipFill rotWithShape="1">
          <a:blip r:embed="rId3">
            <a:alphaModFix amt="9000"/>
          </a:blip>
          <a:srcRect t="13437" r="6191" b="16209"/>
          <a:stretch/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7"/>
          <p:cNvSpPr txBox="1"/>
          <p:nvPr/>
        </p:nvSpPr>
        <p:spPr>
          <a:xfrm>
            <a:off x="1432200" y="681675"/>
            <a:ext cx="6279600" cy="9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63534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Second Step: Shaking Bees</a:t>
            </a:r>
            <a:endParaRPr sz="3500" b="1">
              <a:solidFill>
                <a:srgbClr val="63534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235" name="Google Shape;235;p27"/>
          <p:cNvCxnSpPr/>
          <p:nvPr/>
        </p:nvCxnSpPr>
        <p:spPr>
          <a:xfrm>
            <a:off x="1419175" y="1394250"/>
            <a:ext cx="6279600" cy="0"/>
          </a:xfrm>
          <a:prstGeom prst="straightConnector1">
            <a:avLst/>
          </a:prstGeom>
          <a:noFill/>
          <a:ln w="19050" cap="flat" cmpd="sng">
            <a:solidFill>
              <a:srgbClr val="3B191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6" name="Google Shape;236;p27"/>
          <p:cNvSpPr txBox="1"/>
          <p:nvPr/>
        </p:nvSpPr>
        <p:spPr>
          <a:xfrm>
            <a:off x="446975" y="202325"/>
            <a:ext cx="82329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Splitting colonies For Swarm Prevention:</a:t>
            </a:r>
            <a:endParaRPr sz="3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37" name="Google Shape;237;p27" title="dan holding queen cell madness.jpg"/>
          <p:cNvPicPr preferRelativeResize="0"/>
          <p:nvPr/>
        </p:nvPicPr>
        <p:blipFill rotWithShape="1">
          <a:blip r:embed="rId4">
            <a:alphaModFix/>
          </a:blip>
          <a:srcRect t="41983" b="16163"/>
          <a:stretch/>
        </p:blipFill>
        <p:spPr>
          <a:xfrm>
            <a:off x="444325" y="1693950"/>
            <a:ext cx="4045151" cy="30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7" title="queen cell open.jpg"/>
          <p:cNvPicPr preferRelativeResize="0"/>
          <p:nvPr/>
        </p:nvPicPr>
        <p:blipFill rotWithShape="1">
          <a:blip r:embed="rId5">
            <a:alphaModFix/>
          </a:blip>
          <a:srcRect l="5284" t="44855" r="5755" b="15526"/>
          <a:stretch/>
        </p:blipFill>
        <p:spPr>
          <a:xfrm>
            <a:off x="4900300" y="1687150"/>
            <a:ext cx="3812400" cy="301818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7"/>
          <p:cNvSpPr/>
          <p:nvPr/>
        </p:nvSpPr>
        <p:spPr>
          <a:xfrm>
            <a:off x="123950" y="93000"/>
            <a:ext cx="8907000" cy="4914300"/>
          </a:xfrm>
          <a:prstGeom prst="rect">
            <a:avLst/>
          </a:prstGeom>
          <a:noFill/>
          <a:ln w="38100" cap="flat" cmpd="sng">
            <a:solidFill>
              <a:srgbClr val="941B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282</Words>
  <Application>Microsoft Office PowerPoint</Application>
  <PresentationFormat>On-screen Show (16:9)</PresentationFormat>
  <Paragraphs>118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Playfair Display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Kevin</dc:creator>
  <cp:lastModifiedBy>Kevin Dolan</cp:lastModifiedBy>
  <cp:revision>4</cp:revision>
  <dcterms:modified xsi:type="dcterms:W3CDTF">2025-04-28T23:22:06Z</dcterms:modified>
</cp:coreProperties>
</file>