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7"/>
  </p:notesMasterIdLst>
  <p:sldIdLst>
    <p:sldId id="256" r:id="rId2"/>
    <p:sldId id="278" r:id="rId3"/>
    <p:sldId id="279" r:id="rId4"/>
    <p:sldId id="280" r:id="rId5"/>
    <p:sldId id="281" r:id="rId6"/>
  </p:sldIdLst>
  <p:sldSz cx="9144000" cy="5143500" type="screen16x9"/>
  <p:notesSz cx="6858000" cy="9144000"/>
  <p:embeddedFontLst>
    <p:embeddedFont>
      <p:font typeface="Playfair Display" panose="00000500000000000000" pitchFamily="2" charset="0"/>
      <p:regular r:id="rId8"/>
      <p:bold r:id="rId9"/>
      <p:italic r:id="rId10"/>
      <p:boldItalic r:id="rId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28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4b4a6c3b8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4b4a6c3b8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484b20834f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3484b20834f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4c085e3bf6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34c085e3bf6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4c085e3bf6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4c085e3bf6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4c085e3bf6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4c085e3bf6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432200" y="1375350"/>
            <a:ext cx="6279600" cy="8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63534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Splitting Colonies </a:t>
            </a:r>
            <a:endParaRPr sz="4000" b="1">
              <a:solidFill>
                <a:srgbClr val="63534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2640750" y="2468250"/>
            <a:ext cx="38625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To Prevent Swarms</a:t>
            </a:r>
            <a:endParaRPr sz="3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56" name="Google Shape;56;p13"/>
          <p:cNvCxnSpPr/>
          <p:nvPr/>
        </p:nvCxnSpPr>
        <p:spPr>
          <a:xfrm>
            <a:off x="1253925" y="2323650"/>
            <a:ext cx="6279600" cy="0"/>
          </a:xfrm>
          <a:prstGeom prst="straightConnector1">
            <a:avLst/>
          </a:prstGeom>
          <a:noFill/>
          <a:ln w="19050" cap="flat" cmpd="sng">
            <a:solidFill>
              <a:srgbClr val="3B191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7" name="Google Shape;57;p13" title="IMG-20240730-WA0013.jpg"/>
          <p:cNvPicPr preferRelativeResize="0"/>
          <p:nvPr/>
        </p:nvPicPr>
        <p:blipFill rotWithShape="1">
          <a:blip r:embed="rId3">
            <a:alphaModFix amt="9000"/>
          </a:blip>
          <a:srcRect t="15060" b="993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6BD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35" title="AFB frame (dead larva).JPG"/>
          <p:cNvPicPr preferRelativeResize="0"/>
          <p:nvPr/>
        </p:nvPicPr>
        <p:blipFill rotWithShape="1">
          <a:blip r:embed="rId3">
            <a:alphaModFix amt="9000"/>
          </a:blip>
          <a:srcRect l="10558" t="30999" r="2756" b="3985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5"/>
          <p:cNvSpPr txBox="1"/>
          <p:nvPr/>
        </p:nvSpPr>
        <p:spPr>
          <a:xfrm>
            <a:off x="446975" y="202325"/>
            <a:ext cx="82329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Queen Introductions</a:t>
            </a:r>
            <a:endParaRPr sz="3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98" name="Google Shape;398;p35"/>
          <p:cNvSpPr txBox="1"/>
          <p:nvPr/>
        </p:nvSpPr>
        <p:spPr>
          <a:xfrm>
            <a:off x="1334350" y="681675"/>
            <a:ext cx="6556800" cy="9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63534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General Guidelines</a:t>
            </a:r>
            <a:endParaRPr sz="3500" b="1">
              <a:solidFill>
                <a:srgbClr val="63534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399" name="Google Shape;399;p35"/>
          <p:cNvCxnSpPr/>
          <p:nvPr/>
        </p:nvCxnSpPr>
        <p:spPr>
          <a:xfrm>
            <a:off x="1419175" y="1394250"/>
            <a:ext cx="6279600" cy="0"/>
          </a:xfrm>
          <a:prstGeom prst="straightConnector1">
            <a:avLst/>
          </a:prstGeom>
          <a:noFill/>
          <a:ln w="19050" cap="flat" cmpd="sng">
            <a:solidFill>
              <a:srgbClr val="3B191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0" name="Google Shape;400;p35"/>
          <p:cNvSpPr txBox="1"/>
          <p:nvPr/>
        </p:nvSpPr>
        <p:spPr>
          <a:xfrm>
            <a:off x="446875" y="1496050"/>
            <a:ext cx="8232900" cy="1715100"/>
          </a:xfrm>
          <a:prstGeom prst="rect">
            <a:avLst/>
          </a:prstGeom>
          <a:solidFill>
            <a:srgbClr val="D0D6BD"/>
          </a:solidFill>
          <a:ln w="9525" cap="flat" cmpd="sng">
            <a:solidFill>
              <a:srgbClr val="3B19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ctr" rtl="0">
              <a:spcBef>
                <a:spcPts val="0"/>
              </a:spcBef>
              <a:spcAft>
                <a:spcPts val="0"/>
              </a:spcAft>
              <a:buClr>
                <a:srgbClr val="3B1915"/>
              </a:buClr>
              <a:buSzPts val="2500"/>
              <a:buFont typeface="Playfair Display"/>
              <a:buChar char="●"/>
            </a:pPr>
            <a:r>
              <a:rPr lang="en" sz="25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24 hour queenless period</a:t>
            </a:r>
            <a:endParaRPr sz="25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87350" algn="ctr" rtl="0">
              <a:spcBef>
                <a:spcPts val="0"/>
              </a:spcBef>
              <a:spcAft>
                <a:spcPts val="0"/>
              </a:spcAft>
              <a:buClr>
                <a:srgbClr val="3B1915"/>
              </a:buClr>
              <a:buSzPts val="2500"/>
              <a:buFont typeface="Playfair Display"/>
              <a:buChar char="●"/>
            </a:pPr>
            <a:r>
              <a:rPr lang="en" sz="25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Add queen/cell in centre of the brood chamber</a:t>
            </a:r>
            <a:endParaRPr sz="25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87350" algn="ctr" rtl="0">
              <a:spcBef>
                <a:spcPts val="0"/>
              </a:spcBef>
              <a:spcAft>
                <a:spcPts val="0"/>
              </a:spcAft>
              <a:buClr>
                <a:srgbClr val="3B1915"/>
              </a:buClr>
              <a:buSzPts val="2500"/>
              <a:buFont typeface="Playfair Display"/>
              <a:buChar char="●"/>
            </a:pPr>
            <a:r>
              <a:rPr lang="en" sz="25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Avoid using too much smoke </a:t>
            </a:r>
            <a:endParaRPr sz="25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87350" algn="ctr" rtl="0">
              <a:spcBef>
                <a:spcPts val="0"/>
              </a:spcBef>
              <a:spcAft>
                <a:spcPts val="0"/>
              </a:spcAft>
              <a:buClr>
                <a:srgbClr val="3B1915"/>
              </a:buClr>
              <a:buSzPts val="2500"/>
              <a:buFont typeface="Playfair Display"/>
              <a:buChar char="●"/>
            </a:pPr>
            <a:r>
              <a:rPr lang="en" sz="25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Double check for queen cells</a:t>
            </a:r>
            <a:endParaRPr sz="25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401" name="Google Shape;401;p35" title="opening queen cage in colony.JPG"/>
          <p:cNvPicPr preferRelativeResize="0"/>
          <p:nvPr/>
        </p:nvPicPr>
        <p:blipFill rotWithShape="1">
          <a:blip r:embed="rId4">
            <a:alphaModFix/>
          </a:blip>
          <a:srcRect l="10179" t="30944" r="9480" b="43557"/>
          <a:stretch/>
        </p:blipFill>
        <p:spPr>
          <a:xfrm>
            <a:off x="1458925" y="3460600"/>
            <a:ext cx="6200100" cy="1311526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35"/>
          <p:cNvSpPr/>
          <p:nvPr/>
        </p:nvSpPr>
        <p:spPr>
          <a:xfrm>
            <a:off x="2265625" y="382625"/>
            <a:ext cx="262800" cy="238500"/>
          </a:xfrm>
          <a:prstGeom prst="hexagon">
            <a:avLst>
              <a:gd name="adj" fmla="val 28852"/>
              <a:gd name="vf" fmla="val 115470"/>
            </a:avLst>
          </a:prstGeom>
          <a:noFill/>
          <a:ln w="19050" cap="flat" cmpd="sng">
            <a:solidFill>
              <a:srgbClr val="7F6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5"/>
          <p:cNvSpPr/>
          <p:nvPr/>
        </p:nvSpPr>
        <p:spPr>
          <a:xfrm>
            <a:off x="6647125" y="382625"/>
            <a:ext cx="262800" cy="238500"/>
          </a:xfrm>
          <a:prstGeom prst="hexagon">
            <a:avLst>
              <a:gd name="adj" fmla="val 28852"/>
              <a:gd name="vf" fmla="val 115470"/>
            </a:avLst>
          </a:prstGeom>
          <a:noFill/>
          <a:ln w="19050" cap="flat" cmpd="sng">
            <a:solidFill>
              <a:srgbClr val="7F6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6BD"/>
        </a:soli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36" title="AFB frame (dead larva).JPG"/>
          <p:cNvPicPr preferRelativeResize="0"/>
          <p:nvPr/>
        </p:nvPicPr>
        <p:blipFill rotWithShape="1">
          <a:blip r:embed="rId3">
            <a:alphaModFix amt="9000"/>
          </a:blip>
          <a:srcRect l="10558" t="30999" r="2756" b="3985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36"/>
          <p:cNvSpPr txBox="1"/>
          <p:nvPr/>
        </p:nvSpPr>
        <p:spPr>
          <a:xfrm>
            <a:off x="446975" y="202325"/>
            <a:ext cx="82329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Queen Introductions</a:t>
            </a:r>
            <a:endParaRPr sz="3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10" name="Google Shape;410;p36"/>
          <p:cNvSpPr txBox="1"/>
          <p:nvPr/>
        </p:nvSpPr>
        <p:spPr>
          <a:xfrm>
            <a:off x="1334350" y="681675"/>
            <a:ext cx="6556800" cy="9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63534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Mated Queens </a:t>
            </a:r>
            <a:endParaRPr sz="3500" b="1">
              <a:solidFill>
                <a:srgbClr val="63534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411" name="Google Shape;411;p36"/>
          <p:cNvCxnSpPr/>
          <p:nvPr/>
        </p:nvCxnSpPr>
        <p:spPr>
          <a:xfrm>
            <a:off x="1419175" y="1394250"/>
            <a:ext cx="6279600" cy="0"/>
          </a:xfrm>
          <a:prstGeom prst="straightConnector1">
            <a:avLst/>
          </a:prstGeom>
          <a:noFill/>
          <a:ln w="19050" cap="flat" cmpd="sng">
            <a:solidFill>
              <a:srgbClr val="3B191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2" name="Google Shape;412;p36"/>
          <p:cNvSpPr txBox="1"/>
          <p:nvPr/>
        </p:nvSpPr>
        <p:spPr>
          <a:xfrm>
            <a:off x="578450" y="1742550"/>
            <a:ext cx="4125000" cy="2503800"/>
          </a:xfrm>
          <a:prstGeom prst="rect">
            <a:avLst/>
          </a:prstGeom>
          <a:solidFill>
            <a:srgbClr val="3B191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D0D6BD"/>
              </a:buClr>
              <a:buSzPts val="2500"/>
              <a:buFont typeface="Playfair Display"/>
              <a:buChar char="●"/>
            </a:pPr>
            <a:r>
              <a:rPr lang="en" sz="2500" b="1">
                <a:solidFill>
                  <a:srgbClr val="D0D6B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Screen facing down</a:t>
            </a:r>
            <a:endParaRPr sz="2500" b="1">
              <a:solidFill>
                <a:srgbClr val="D0D6B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D0D6BD"/>
              </a:buClr>
              <a:buSzPts val="2500"/>
              <a:buFont typeface="Playfair Display"/>
              <a:buChar char="●"/>
            </a:pPr>
            <a:r>
              <a:rPr lang="en" sz="2500" b="1">
                <a:solidFill>
                  <a:srgbClr val="D0D6B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Candy plug directed downwards</a:t>
            </a:r>
            <a:endParaRPr sz="2500" b="1">
              <a:solidFill>
                <a:srgbClr val="D0D6B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D0D6BD"/>
              </a:buClr>
              <a:buSzPts val="2500"/>
              <a:buFont typeface="Playfair Display"/>
              <a:buChar char="●"/>
            </a:pPr>
            <a:r>
              <a:rPr lang="en" sz="2500" b="1">
                <a:solidFill>
                  <a:srgbClr val="D0D6B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 between frames/bars</a:t>
            </a:r>
            <a:endParaRPr sz="2500" b="1">
              <a:solidFill>
                <a:srgbClr val="D0D6B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D0D6BD"/>
              </a:buClr>
              <a:buSzPts val="2500"/>
              <a:buFont typeface="Playfair Display"/>
              <a:buChar char="●"/>
            </a:pPr>
            <a:r>
              <a:rPr lang="en" sz="2500" b="1">
                <a:solidFill>
                  <a:srgbClr val="D0D6B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Check 4-7 days after introduction</a:t>
            </a:r>
            <a:endParaRPr sz="2500" b="1">
              <a:solidFill>
                <a:srgbClr val="D0D6B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413" name="Google Shape;413;p36" title="Queens.JPG"/>
          <p:cNvPicPr preferRelativeResize="0"/>
          <p:nvPr/>
        </p:nvPicPr>
        <p:blipFill rotWithShape="1">
          <a:blip r:embed="rId4">
            <a:alphaModFix/>
          </a:blip>
          <a:srcRect l="7791" r="10795"/>
          <a:stretch/>
        </p:blipFill>
        <p:spPr>
          <a:xfrm>
            <a:off x="5245375" y="1512475"/>
            <a:ext cx="3248839" cy="340095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36"/>
          <p:cNvSpPr/>
          <p:nvPr/>
        </p:nvSpPr>
        <p:spPr>
          <a:xfrm>
            <a:off x="105475" y="114600"/>
            <a:ext cx="8935800" cy="4936800"/>
          </a:xfrm>
          <a:prstGeom prst="rect">
            <a:avLst/>
          </a:prstGeom>
          <a:noFill/>
          <a:ln w="38100" cap="flat" cmpd="sng">
            <a:solidFill>
              <a:srgbClr val="7F6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6BD"/>
        </a:solid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37" title="AFB frame (dead larva).JPG"/>
          <p:cNvPicPr preferRelativeResize="0"/>
          <p:nvPr/>
        </p:nvPicPr>
        <p:blipFill rotWithShape="1">
          <a:blip r:embed="rId3">
            <a:alphaModFix amt="9000"/>
          </a:blip>
          <a:srcRect l="10558" t="30999" r="2756" b="3985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37"/>
          <p:cNvSpPr txBox="1"/>
          <p:nvPr/>
        </p:nvSpPr>
        <p:spPr>
          <a:xfrm>
            <a:off x="446975" y="202325"/>
            <a:ext cx="82329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Queen Introductions</a:t>
            </a:r>
            <a:endParaRPr sz="3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21" name="Google Shape;421;p37"/>
          <p:cNvSpPr txBox="1"/>
          <p:nvPr/>
        </p:nvSpPr>
        <p:spPr>
          <a:xfrm>
            <a:off x="1334350" y="681675"/>
            <a:ext cx="6556800" cy="9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63534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Queen Cells </a:t>
            </a:r>
            <a:endParaRPr sz="3500" b="1">
              <a:solidFill>
                <a:srgbClr val="63534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422" name="Google Shape;422;p37"/>
          <p:cNvCxnSpPr/>
          <p:nvPr/>
        </p:nvCxnSpPr>
        <p:spPr>
          <a:xfrm>
            <a:off x="1419175" y="1394250"/>
            <a:ext cx="6279600" cy="0"/>
          </a:xfrm>
          <a:prstGeom prst="straightConnector1">
            <a:avLst/>
          </a:prstGeom>
          <a:noFill/>
          <a:ln w="19050" cap="flat" cmpd="sng">
            <a:solidFill>
              <a:srgbClr val="3B191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3" name="Google Shape;423;p37"/>
          <p:cNvSpPr txBox="1"/>
          <p:nvPr/>
        </p:nvSpPr>
        <p:spPr>
          <a:xfrm>
            <a:off x="4423750" y="1759000"/>
            <a:ext cx="4125000" cy="2503800"/>
          </a:xfrm>
          <a:prstGeom prst="rect">
            <a:avLst/>
          </a:prstGeom>
          <a:solidFill>
            <a:srgbClr val="3B191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D0D6BD"/>
              </a:buClr>
              <a:buSzPts val="2500"/>
              <a:buFont typeface="Playfair Display"/>
              <a:buChar char="●"/>
            </a:pPr>
            <a:r>
              <a:rPr lang="en" sz="2500" b="1">
                <a:solidFill>
                  <a:srgbClr val="D0D6B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Cells always placed upright</a:t>
            </a:r>
            <a:endParaRPr sz="2500" b="1">
              <a:solidFill>
                <a:srgbClr val="D0D6B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D0D6BD"/>
              </a:buClr>
              <a:buSzPts val="2500"/>
              <a:buFont typeface="Playfair Display"/>
              <a:buChar char="●"/>
            </a:pPr>
            <a:r>
              <a:rPr lang="en" sz="2500" b="1">
                <a:solidFill>
                  <a:srgbClr val="D0D6B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Place on top of bars/place in frame</a:t>
            </a:r>
            <a:endParaRPr sz="2500" b="1">
              <a:solidFill>
                <a:srgbClr val="D0D6B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D0D6BD"/>
              </a:buClr>
              <a:buSzPts val="2500"/>
              <a:buFont typeface="Playfair Display"/>
              <a:buChar char="●"/>
            </a:pPr>
            <a:r>
              <a:rPr lang="en" sz="2500" b="1">
                <a:solidFill>
                  <a:srgbClr val="D0D6B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Check 14 days after introduction </a:t>
            </a:r>
            <a:endParaRPr sz="2500" b="1">
              <a:solidFill>
                <a:srgbClr val="D0D6B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424" name="Google Shape;424;p37" title="Copy of graft frame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550" y="1759000"/>
            <a:ext cx="3477642" cy="2608224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37"/>
          <p:cNvSpPr/>
          <p:nvPr/>
        </p:nvSpPr>
        <p:spPr>
          <a:xfrm>
            <a:off x="104100" y="103350"/>
            <a:ext cx="8935800" cy="4936800"/>
          </a:xfrm>
          <a:prstGeom prst="rect">
            <a:avLst/>
          </a:prstGeom>
          <a:noFill/>
          <a:ln w="38100" cap="flat" cmpd="sng">
            <a:solidFill>
              <a:srgbClr val="7F6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6BD"/>
        </a:solid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38" title="AFB frame (dead larva).JPG"/>
          <p:cNvPicPr preferRelativeResize="0"/>
          <p:nvPr/>
        </p:nvPicPr>
        <p:blipFill rotWithShape="1">
          <a:blip r:embed="rId3">
            <a:alphaModFix amt="9000"/>
          </a:blip>
          <a:srcRect l="10558" t="30999" r="2756" b="3985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38"/>
          <p:cNvSpPr txBox="1"/>
          <p:nvPr/>
        </p:nvSpPr>
        <p:spPr>
          <a:xfrm>
            <a:off x="446975" y="202325"/>
            <a:ext cx="82329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Queen Introductions</a:t>
            </a:r>
            <a:endParaRPr sz="30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32" name="Google Shape;432;p38"/>
          <p:cNvSpPr txBox="1"/>
          <p:nvPr/>
        </p:nvSpPr>
        <p:spPr>
          <a:xfrm>
            <a:off x="1334350" y="681675"/>
            <a:ext cx="6556800" cy="9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63534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Virgin Queens</a:t>
            </a:r>
            <a:endParaRPr sz="3500" b="1">
              <a:solidFill>
                <a:srgbClr val="63534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433" name="Google Shape;433;p38"/>
          <p:cNvCxnSpPr/>
          <p:nvPr/>
        </p:nvCxnSpPr>
        <p:spPr>
          <a:xfrm>
            <a:off x="1419175" y="1394250"/>
            <a:ext cx="6279600" cy="0"/>
          </a:xfrm>
          <a:prstGeom prst="straightConnector1">
            <a:avLst/>
          </a:prstGeom>
          <a:noFill/>
          <a:ln w="19050" cap="flat" cmpd="sng">
            <a:solidFill>
              <a:srgbClr val="3B191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4" name="Google Shape;434;p38"/>
          <p:cNvSpPr txBox="1"/>
          <p:nvPr/>
        </p:nvSpPr>
        <p:spPr>
          <a:xfrm>
            <a:off x="609775" y="1611075"/>
            <a:ext cx="4861500" cy="2263800"/>
          </a:xfrm>
          <a:prstGeom prst="rect">
            <a:avLst/>
          </a:prstGeom>
          <a:solidFill>
            <a:srgbClr val="D0D6BD"/>
          </a:solidFill>
          <a:ln w="9525" cap="flat" cmpd="sng">
            <a:solidFill>
              <a:srgbClr val="3B19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3B1915"/>
              </a:buClr>
              <a:buSzPts val="2500"/>
              <a:buFont typeface="Playfair Display"/>
              <a:buChar char="●"/>
            </a:pPr>
            <a:r>
              <a:rPr lang="en" sz="25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No open brood</a:t>
            </a:r>
            <a:endParaRPr sz="25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3B1915"/>
              </a:buClr>
              <a:buSzPts val="2500"/>
              <a:buFont typeface="Playfair Display"/>
              <a:buChar char="●"/>
            </a:pPr>
            <a:r>
              <a:rPr lang="en" sz="25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Add similar to a caged mated queen</a:t>
            </a:r>
            <a:endParaRPr sz="25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3B1915"/>
              </a:buClr>
              <a:buSzPts val="2500"/>
              <a:buFont typeface="Playfair Display"/>
              <a:buChar char="●"/>
            </a:pPr>
            <a:r>
              <a:rPr lang="en" sz="2500" b="1">
                <a:solidFill>
                  <a:srgbClr val="3B191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Check 14 days after introduction</a:t>
            </a:r>
            <a:endParaRPr sz="25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3B191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435" name="Google Shape;435;p38" title="Q cell emerging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8850" y="1611066"/>
            <a:ext cx="2550524" cy="3400735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38"/>
          <p:cNvSpPr/>
          <p:nvPr/>
        </p:nvSpPr>
        <p:spPr>
          <a:xfrm>
            <a:off x="105475" y="114600"/>
            <a:ext cx="8935800" cy="4936800"/>
          </a:xfrm>
          <a:prstGeom prst="rect">
            <a:avLst/>
          </a:prstGeom>
          <a:noFill/>
          <a:ln w="38100" cap="flat" cmpd="sng">
            <a:solidFill>
              <a:srgbClr val="7F6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95</Words>
  <Application>Microsoft Office PowerPoint</Application>
  <PresentationFormat>On-screen Show (16:9)</PresentationFormat>
  <Paragraphs>25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Playfair Display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Kevin</dc:creator>
  <cp:lastModifiedBy>Kevin Dolan</cp:lastModifiedBy>
  <cp:revision>4</cp:revision>
  <dcterms:modified xsi:type="dcterms:W3CDTF">2025-04-28T23:20:12Z</dcterms:modified>
</cp:coreProperties>
</file>