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8" r:id="rId3"/>
    <p:sldId id="258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9" r:id="rId16"/>
    <p:sldId id="275" r:id="rId17"/>
    <p:sldId id="277" r:id="rId18"/>
  </p:sldIdLst>
  <p:sldSz cx="18288000" cy="10287000"/>
  <p:notesSz cx="6858000" cy="9144000"/>
  <p:embeddedFontLst>
    <p:embeddedFont>
      <p:font typeface="Agrandir Grand" panose="020B0604020202020204" charset="0"/>
      <p:regular r:id="rId19"/>
    </p:embeddedFont>
    <p:embeddedFont>
      <p:font typeface="Gotham" panose="020B0604020202020204" charset="0"/>
      <p:regular r:id="rId20"/>
    </p:embeddedFont>
    <p:embeddedFont>
      <p:font typeface="Gotham Bold" panose="020B0604020202020204" charset="0"/>
      <p:regular r:id="rId21"/>
    </p:embeddedFont>
    <p:embeddedFont>
      <p:font typeface="League Spartan" panose="020B0604020202020204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Bold" panose="020B0806030504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06656F-4940-45D4-872A-E6927C8BDF9A}" v="7" dt="2025-10-15T21:49:46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129" y="26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 Scarlett" userId="834d66a5d6555d27" providerId="LiveId" clId="{F0296E87-A1E8-4C6B-84D8-2236962053C3}"/>
    <pc:docChg chg="custSel addSld delSld modSld">
      <pc:chgData name="Rod Scarlett" userId="834d66a5d6555d27" providerId="LiveId" clId="{F0296E87-A1E8-4C6B-84D8-2236962053C3}" dt="2025-10-15T22:04:01.245" v="1322" actId="20577"/>
      <pc:docMkLst>
        <pc:docMk/>
      </pc:docMkLst>
      <pc:sldChg chg="modSp mod">
        <pc:chgData name="Rod Scarlett" userId="834d66a5d6555d27" providerId="LiveId" clId="{F0296E87-A1E8-4C6B-84D8-2236962053C3}" dt="2025-10-15T21:55:56.237" v="908" actId="2711"/>
        <pc:sldMkLst>
          <pc:docMk/>
          <pc:sldMk cId="0" sldId="270"/>
        </pc:sldMkLst>
        <pc:spChg chg="mod">
          <ac:chgData name="Rod Scarlett" userId="834d66a5d6555d27" providerId="LiveId" clId="{F0296E87-A1E8-4C6B-84D8-2236962053C3}" dt="2025-10-15T21:55:56.237" v="908" actId="2711"/>
          <ac:spMkLst>
            <pc:docMk/>
            <pc:sldMk cId="0" sldId="270"/>
            <ac:spMk id="7" creationId="{00000000-0000-0000-0000-000000000000}"/>
          </ac:spMkLst>
        </pc:spChg>
      </pc:sldChg>
      <pc:sldChg chg="modSp mod">
        <pc:chgData name="Rod Scarlett" userId="834d66a5d6555d27" providerId="LiveId" clId="{F0296E87-A1E8-4C6B-84D8-2236962053C3}" dt="2025-10-15T21:34:55.524" v="203" actId="20577"/>
        <pc:sldMkLst>
          <pc:docMk/>
          <pc:sldMk cId="0" sldId="271"/>
        </pc:sldMkLst>
        <pc:spChg chg="mod">
          <ac:chgData name="Rod Scarlett" userId="834d66a5d6555d27" providerId="LiveId" clId="{F0296E87-A1E8-4C6B-84D8-2236962053C3}" dt="2025-10-15T21:34:55.524" v="203" actId="20577"/>
          <ac:spMkLst>
            <pc:docMk/>
            <pc:sldMk cId="0" sldId="271"/>
            <ac:spMk id="11" creationId="{00000000-0000-0000-0000-000000000000}"/>
          </ac:spMkLst>
        </pc:spChg>
      </pc:sldChg>
      <pc:sldChg chg="modSp mod">
        <pc:chgData name="Rod Scarlett" userId="834d66a5d6555d27" providerId="LiveId" clId="{F0296E87-A1E8-4C6B-84D8-2236962053C3}" dt="2025-10-15T21:36:25.442" v="291" actId="20577"/>
        <pc:sldMkLst>
          <pc:docMk/>
          <pc:sldMk cId="0" sldId="273"/>
        </pc:sldMkLst>
        <pc:spChg chg="mod">
          <ac:chgData name="Rod Scarlett" userId="834d66a5d6555d27" providerId="LiveId" clId="{F0296E87-A1E8-4C6B-84D8-2236962053C3}" dt="2025-10-15T21:36:25.442" v="291" actId="20577"/>
          <ac:spMkLst>
            <pc:docMk/>
            <pc:sldMk cId="0" sldId="273"/>
            <ac:spMk id="9" creationId="{00000000-0000-0000-0000-000000000000}"/>
          </ac:spMkLst>
        </pc:spChg>
      </pc:sldChg>
      <pc:sldChg chg="modSp mod">
        <pc:chgData name="Rod Scarlett" userId="834d66a5d6555d27" providerId="LiveId" clId="{F0296E87-A1E8-4C6B-84D8-2236962053C3}" dt="2025-10-15T22:04:01.245" v="1322" actId="20577"/>
        <pc:sldMkLst>
          <pc:docMk/>
          <pc:sldMk cId="0" sldId="274"/>
        </pc:sldMkLst>
        <pc:spChg chg="mod">
          <ac:chgData name="Rod Scarlett" userId="834d66a5d6555d27" providerId="LiveId" clId="{F0296E87-A1E8-4C6B-84D8-2236962053C3}" dt="2025-10-15T22:04:01.245" v="1322" actId="20577"/>
          <ac:spMkLst>
            <pc:docMk/>
            <pc:sldMk cId="0" sldId="274"/>
            <ac:spMk id="9" creationId="{00000000-0000-0000-0000-000000000000}"/>
          </ac:spMkLst>
        </pc:spChg>
        <pc:spChg chg="mod">
          <ac:chgData name="Rod Scarlett" userId="834d66a5d6555d27" providerId="LiveId" clId="{F0296E87-A1E8-4C6B-84D8-2236962053C3}" dt="2025-10-15T21:44:57.534" v="509" actId="14100"/>
          <ac:spMkLst>
            <pc:docMk/>
            <pc:sldMk cId="0" sldId="274"/>
            <ac:spMk id="10" creationId="{00000000-0000-0000-0000-000000000000}"/>
          </ac:spMkLst>
        </pc:spChg>
      </pc:sldChg>
      <pc:sldChg chg="addSp delSp modSp mod">
        <pc:chgData name="Rod Scarlett" userId="834d66a5d6555d27" providerId="LiveId" clId="{F0296E87-A1E8-4C6B-84D8-2236962053C3}" dt="2025-10-15T21:46:40.388" v="520" actId="478"/>
        <pc:sldMkLst>
          <pc:docMk/>
          <pc:sldMk cId="0" sldId="277"/>
        </pc:sldMkLst>
        <pc:spChg chg="add del mod">
          <ac:chgData name="Rod Scarlett" userId="834d66a5d6555d27" providerId="LiveId" clId="{F0296E87-A1E8-4C6B-84D8-2236962053C3}" dt="2025-10-15T21:46:40.388" v="520" actId="478"/>
          <ac:spMkLst>
            <pc:docMk/>
            <pc:sldMk cId="0" sldId="277"/>
            <ac:spMk id="11" creationId="{5B4725B4-53C6-2796-2F2D-9F58194C3A31}"/>
          </ac:spMkLst>
        </pc:spChg>
        <pc:spChg chg="mod">
          <ac:chgData name="Rod Scarlett" userId="834d66a5d6555d27" providerId="LiveId" clId="{F0296E87-A1E8-4C6B-84D8-2236962053C3}" dt="2025-10-15T21:45:49.956" v="511" actId="14100"/>
          <ac:spMkLst>
            <pc:docMk/>
            <pc:sldMk cId="0" sldId="277"/>
            <ac:spMk id="20" creationId="{2DF2BFC9-8553-5635-4344-BD590C766094}"/>
          </ac:spMkLst>
        </pc:spChg>
      </pc:sldChg>
      <pc:sldChg chg="addSp modSp mod">
        <pc:chgData name="Rod Scarlett" userId="834d66a5d6555d27" providerId="LiveId" clId="{F0296E87-A1E8-4C6B-84D8-2236962053C3}" dt="2025-10-15T21:25:34.922" v="44" actId="14100"/>
        <pc:sldMkLst>
          <pc:docMk/>
          <pc:sldMk cId="3968038632" sldId="278"/>
        </pc:sldMkLst>
        <pc:spChg chg="add mod">
          <ac:chgData name="Rod Scarlett" userId="834d66a5d6555d27" providerId="LiveId" clId="{F0296E87-A1E8-4C6B-84D8-2236962053C3}" dt="2025-10-15T21:25:20.542" v="43" actId="255"/>
          <ac:spMkLst>
            <pc:docMk/>
            <pc:sldMk cId="3968038632" sldId="278"/>
            <ac:spMk id="9" creationId="{1D0F4481-67D0-162D-AB89-D91548F145B7}"/>
          </ac:spMkLst>
        </pc:spChg>
        <pc:picChg chg="mod">
          <ac:chgData name="Rod Scarlett" userId="834d66a5d6555d27" providerId="LiveId" clId="{F0296E87-A1E8-4C6B-84D8-2236962053C3}" dt="2025-10-15T21:25:34.922" v="44" actId="14100"/>
          <ac:picMkLst>
            <pc:docMk/>
            <pc:sldMk cId="3968038632" sldId="278"/>
            <ac:picMk id="15" creationId="{FA9FC85D-89E2-B0AC-2A4D-69E6C0998295}"/>
          </ac:picMkLst>
        </pc:picChg>
      </pc:sldChg>
      <pc:sldChg chg="new del">
        <pc:chgData name="Rod Scarlett" userId="834d66a5d6555d27" providerId="LiveId" clId="{F0296E87-A1E8-4C6B-84D8-2236962053C3}" dt="2025-10-15T21:47:28.184" v="522" actId="47"/>
        <pc:sldMkLst>
          <pc:docMk/>
          <pc:sldMk cId="948644044" sldId="279"/>
        </pc:sldMkLst>
      </pc:sldChg>
      <pc:sldChg chg="addSp delSp modSp add mod">
        <pc:chgData name="Rod Scarlett" userId="834d66a5d6555d27" providerId="LiveId" clId="{F0296E87-A1E8-4C6B-84D8-2236962053C3}" dt="2025-10-15T22:03:08.500" v="1320" actId="20577"/>
        <pc:sldMkLst>
          <pc:docMk/>
          <pc:sldMk cId="1982265886" sldId="279"/>
        </pc:sldMkLst>
        <pc:spChg chg="mod">
          <ac:chgData name="Rod Scarlett" userId="834d66a5d6555d27" providerId="LiveId" clId="{F0296E87-A1E8-4C6B-84D8-2236962053C3}" dt="2025-10-15T21:48:59.322" v="557" actId="20577"/>
          <ac:spMkLst>
            <pc:docMk/>
            <pc:sldMk cId="1982265886" sldId="279"/>
            <ac:spMk id="8" creationId="{EE3DE53B-32E1-6D89-64DF-CDCFD3E442D8}"/>
          </ac:spMkLst>
        </pc:spChg>
        <pc:spChg chg="del mod">
          <ac:chgData name="Rod Scarlett" userId="834d66a5d6555d27" providerId="LiveId" clId="{F0296E87-A1E8-4C6B-84D8-2236962053C3}" dt="2025-10-15T21:49:16.340" v="560"/>
          <ac:spMkLst>
            <pc:docMk/>
            <pc:sldMk cId="1982265886" sldId="279"/>
            <ac:spMk id="9" creationId="{083A9332-FB51-2215-7B58-2DBFF5AB22F8}"/>
          </ac:spMkLst>
        </pc:spChg>
        <pc:spChg chg="add mod">
          <ac:chgData name="Rod Scarlett" userId="834d66a5d6555d27" providerId="LiveId" clId="{F0296E87-A1E8-4C6B-84D8-2236962053C3}" dt="2025-10-15T22:03:08.500" v="1320" actId="20577"/>
          <ac:spMkLst>
            <pc:docMk/>
            <pc:sldMk cId="1982265886" sldId="279"/>
            <ac:spMk id="12" creationId="{37B705C2-A865-4D8E-06F7-79630AA585B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jpeg"/><Relationship Id="rId7" Type="http://schemas.openxmlformats.org/officeDocument/2006/relationships/image" Target="../media/image4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hc-ccm@honeycouncil.c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0346" y="6991785"/>
            <a:ext cx="3952425" cy="2882028"/>
          </a:xfrm>
          <a:custGeom>
            <a:avLst/>
            <a:gdLst/>
            <a:ahLst/>
            <a:cxnLst/>
            <a:rect l="l" t="t" r="r" b="b"/>
            <a:pathLst>
              <a:path w="3952425" h="2882028">
                <a:moveTo>
                  <a:pt x="0" y="0"/>
                </a:moveTo>
                <a:lnTo>
                  <a:pt x="3952425" y="0"/>
                </a:lnTo>
                <a:lnTo>
                  <a:pt x="3952425" y="2882028"/>
                </a:lnTo>
                <a:lnTo>
                  <a:pt x="0" y="28820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34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TextBox 3"/>
          <p:cNvSpPr txBox="1"/>
          <p:nvPr/>
        </p:nvSpPr>
        <p:spPr>
          <a:xfrm>
            <a:off x="4627906" y="4277331"/>
            <a:ext cx="7173988" cy="155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87"/>
              </a:lnSpc>
            </a:pPr>
            <a:r>
              <a:rPr lang="en-US" sz="5853" spc="-29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CANADIAN HONEY COUNCIL</a:t>
            </a:r>
          </a:p>
        </p:txBody>
      </p:sp>
      <p:sp>
        <p:nvSpPr>
          <p:cNvPr id="4" name="AutoShape 4"/>
          <p:cNvSpPr/>
          <p:nvPr/>
        </p:nvSpPr>
        <p:spPr>
          <a:xfrm>
            <a:off x="5387876" y="5690416"/>
            <a:ext cx="565404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5" name="Group 5"/>
          <p:cNvGrpSpPr/>
          <p:nvPr/>
        </p:nvGrpSpPr>
        <p:grpSpPr>
          <a:xfrm>
            <a:off x="16374590" y="-738556"/>
            <a:ext cx="3073694" cy="11303521"/>
            <a:chOff x="0" y="0"/>
            <a:chExt cx="778869" cy="28642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78869" cy="2864292"/>
            </a:xfrm>
            <a:custGeom>
              <a:avLst/>
              <a:gdLst/>
              <a:ahLst/>
              <a:cxnLst/>
              <a:rect l="l" t="t" r="r" b="b"/>
              <a:pathLst>
                <a:path w="778869" h="2864292">
                  <a:moveTo>
                    <a:pt x="0" y="0"/>
                  </a:moveTo>
                  <a:lnTo>
                    <a:pt x="778869" y="0"/>
                  </a:lnTo>
                  <a:lnTo>
                    <a:pt x="778869" y="2864292"/>
                  </a:lnTo>
                  <a:lnTo>
                    <a:pt x="0" y="2864292"/>
                  </a:lnTo>
                  <a:close/>
                </a:path>
              </a:pathLst>
            </a:custGeom>
            <a:solidFill>
              <a:srgbClr val="F796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778869" cy="2892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007568" y="5752412"/>
            <a:ext cx="6414664" cy="352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2"/>
              </a:lnSpc>
            </a:pPr>
            <a:r>
              <a:rPr lang="en-US" sz="1832" spc="60">
                <a:solidFill>
                  <a:srgbClr val="000000"/>
                </a:solidFill>
                <a:latin typeface="Agrandir Grand"/>
                <a:ea typeface="Agrandir Grand"/>
                <a:cs typeface="Agrandir Grand"/>
                <a:sym typeface="Agrandir Grand"/>
              </a:rPr>
              <a:t>SERVING BEEKEEPERS SINCE 1940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13063792" y="4863564"/>
            <a:ext cx="8457693" cy="559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5"/>
              </a:lnSpc>
            </a:pPr>
            <a:r>
              <a:rPr lang="en-US" sz="2916" spc="332">
                <a:solidFill>
                  <a:srgbClr val="FAF9EC"/>
                </a:solidFill>
                <a:latin typeface="Agrandir Grand"/>
                <a:ea typeface="Agrandir Grand"/>
                <a:cs typeface="Agrandir Grand"/>
                <a:sym typeface="Agrandir Grand"/>
              </a:rPr>
              <a:t>WWW.HONEYCOUNCIL.CA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5062" y="0"/>
            <a:ext cx="6220741" cy="1312616"/>
            <a:chOff x="0" y="0"/>
            <a:chExt cx="1638385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8385" cy="345710"/>
            </a:xfrm>
            <a:custGeom>
              <a:avLst/>
              <a:gdLst/>
              <a:ahLst/>
              <a:cxnLst/>
              <a:rect l="l" t="t" r="r" b="b"/>
              <a:pathLst>
                <a:path w="1638385" h="345710">
                  <a:moveTo>
                    <a:pt x="0" y="0"/>
                  </a:moveTo>
                  <a:lnTo>
                    <a:pt x="1638385" y="0"/>
                  </a:lnTo>
                  <a:lnTo>
                    <a:pt x="1638385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F796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38385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85679" y="0"/>
            <a:ext cx="13102321" cy="1312616"/>
            <a:chOff x="0" y="0"/>
            <a:chExt cx="2029892" cy="203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9892" cy="203359"/>
            </a:xfrm>
            <a:custGeom>
              <a:avLst/>
              <a:gdLst/>
              <a:ahLst/>
              <a:cxnLst/>
              <a:rect l="l" t="t" r="r" b="b"/>
              <a:pathLst>
                <a:path w="2029892" h="203359">
                  <a:moveTo>
                    <a:pt x="0" y="0"/>
                  </a:moveTo>
                  <a:lnTo>
                    <a:pt x="2029892" y="0"/>
                  </a:lnTo>
                  <a:lnTo>
                    <a:pt x="2029892" y="203359"/>
                  </a:lnTo>
                  <a:lnTo>
                    <a:pt x="0" y="203359"/>
                  </a:lnTo>
                  <a:close/>
                </a:path>
              </a:pathLst>
            </a:custGeom>
            <a:blipFill>
              <a:blip r:embed="rId2"/>
              <a:stretch>
                <a:fillRect t="-178505" b="-38694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0518380" y="2124306"/>
            <a:ext cx="18839791" cy="1238695"/>
            <a:chOff x="0" y="0"/>
            <a:chExt cx="25119721" cy="1651594"/>
          </a:xfrm>
        </p:grpSpPr>
        <p:sp>
          <p:nvSpPr>
            <p:cNvPr id="8" name="AutoShape 8"/>
            <p:cNvSpPr/>
            <p:nvPr/>
          </p:nvSpPr>
          <p:spPr>
            <a:xfrm>
              <a:off x="3" y="787908"/>
              <a:ext cx="23973269" cy="635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975062" y="-104775"/>
              <a:ext cx="10023681" cy="892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4601"/>
                </a:lnSpc>
              </a:pPr>
              <a:r>
                <a:rPr lang="en-US" sz="3899" spc="-77">
                  <a:solidFill>
                    <a:srgbClr val="1A150F"/>
                  </a:solidFill>
                  <a:latin typeface="Agrandir Grand"/>
                  <a:ea typeface="Agrandir Grand"/>
                  <a:cs typeface="Agrandir Grand"/>
                  <a:sym typeface="Agrandir Grand"/>
                </a:rPr>
                <a:t>HONEY ISSUES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300569" y="952671"/>
              <a:ext cx="9819152" cy="698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400" spc="13">
                  <a:solidFill>
                    <a:srgbClr val="000000"/>
                  </a:solidFill>
                  <a:latin typeface="Gotham"/>
                  <a:ea typeface="Gotham"/>
                  <a:cs typeface="Gotham"/>
                  <a:sym typeface="Gotham"/>
                </a:rPr>
                <a:t>CHC, WORKING FOR BEEKEEPERS ON NATIONAL OPPORTUNITES AND CHALLENGES TO STRENGHTEN THE CANADIAN BEEKEEPING INDUSTRY.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5400000">
            <a:off x="186298" y="7998058"/>
            <a:ext cx="1684804" cy="1067620"/>
          </a:xfrm>
          <a:custGeom>
            <a:avLst/>
            <a:gdLst/>
            <a:ahLst/>
            <a:cxnLst/>
            <a:rect l="l" t="t" r="r" b="b"/>
            <a:pathLst>
              <a:path w="1684804" h="1067620">
                <a:moveTo>
                  <a:pt x="0" y="0"/>
                </a:moveTo>
                <a:lnTo>
                  <a:pt x="1684804" y="0"/>
                </a:lnTo>
                <a:lnTo>
                  <a:pt x="1684804" y="1067620"/>
                </a:lnTo>
                <a:lnTo>
                  <a:pt x="0" y="10676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2" name="Freeform 12"/>
          <p:cNvSpPr/>
          <p:nvPr/>
        </p:nvSpPr>
        <p:spPr>
          <a:xfrm>
            <a:off x="-230346" y="6991785"/>
            <a:ext cx="3952425" cy="2882028"/>
          </a:xfrm>
          <a:custGeom>
            <a:avLst/>
            <a:gdLst/>
            <a:ahLst/>
            <a:cxnLst/>
            <a:rect l="l" t="t" r="r" b="b"/>
            <a:pathLst>
              <a:path w="3952425" h="2882028">
                <a:moveTo>
                  <a:pt x="0" y="0"/>
                </a:moveTo>
                <a:lnTo>
                  <a:pt x="3952425" y="0"/>
                </a:lnTo>
                <a:lnTo>
                  <a:pt x="3952425" y="2882028"/>
                </a:lnTo>
                <a:lnTo>
                  <a:pt x="0" y="28820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434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3" name="TextBox 13"/>
          <p:cNvSpPr txBox="1"/>
          <p:nvPr/>
        </p:nvSpPr>
        <p:spPr>
          <a:xfrm>
            <a:off x="2716441" y="3635195"/>
            <a:ext cx="13585746" cy="597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b="1" spc="17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Emerging Products</a:t>
            </a:r>
          </a:p>
          <a:p>
            <a:pPr marL="863595" lvl="2" indent="-287865" algn="l">
              <a:lnSpc>
                <a:spcPts val="3199"/>
              </a:lnSpc>
              <a:spcBef>
                <a:spcPct val="0"/>
              </a:spcBef>
              <a:buFont typeface="Arial"/>
              <a:buChar char="⚬"/>
            </a:pPr>
            <a:r>
              <a:rPr lang="en-US" sz="1999" spc="17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Products on the grocery store shelf that confuse consumers and threatens the confidence that Canadians have with real honey. </a:t>
            </a:r>
          </a:p>
          <a:p>
            <a:pPr marL="1295392" lvl="3" indent="-323848" algn="l">
              <a:lnSpc>
                <a:spcPts val="3199"/>
              </a:lnSpc>
              <a:spcBef>
                <a:spcPct val="0"/>
              </a:spcBef>
              <a:buFont typeface="Arial"/>
              <a:buChar char="￭"/>
            </a:pPr>
            <a:r>
              <a:rPr lang="en-US" sz="1999" spc="17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The appearance of “vegan honey” and “honey spreads” in stores has meant that real honey is now in competition with products that contain little or no honey</a:t>
            </a:r>
          </a:p>
          <a:p>
            <a:pPr marL="431797" lvl="1" indent="-215899" algn="l">
              <a:lnSpc>
                <a:spcPts val="3199"/>
              </a:lnSpc>
              <a:spcBef>
                <a:spcPct val="0"/>
              </a:spcBef>
              <a:buFont typeface="Arial"/>
              <a:buChar char="•"/>
            </a:pPr>
            <a:r>
              <a:rPr lang="en-US" sz="1999" b="1" spc="17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Honey Fraud</a:t>
            </a:r>
          </a:p>
          <a:p>
            <a:pPr marL="863595" lvl="2" indent="-287865" algn="l">
              <a:lnSpc>
                <a:spcPts val="3199"/>
              </a:lnSpc>
              <a:spcBef>
                <a:spcPct val="0"/>
              </a:spcBef>
              <a:buFont typeface="Arial"/>
              <a:buChar char="⚬"/>
            </a:pPr>
            <a:r>
              <a:rPr lang="en-US" sz="1999" spc="17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“Synthetic Honey</a:t>
            </a:r>
          </a:p>
          <a:p>
            <a:pPr marL="431797" lvl="1" indent="-215899" algn="l">
              <a:lnSpc>
                <a:spcPts val="3199"/>
              </a:lnSpc>
              <a:spcBef>
                <a:spcPct val="0"/>
              </a:spcBef>
              <a:buFont typeface="Arial"/>
              <a:buChar char="•"/>
            </a:pPr>
            <a:r>
              <a:rPr lang="en-US" sz="1999" b="1" spc="17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Organic Standards</a:t>
            </a:r>
          </a:p>
          <a:p>
            <a:pPr marL="863595" lvl="2" indent="-287865" algn="l">
              <a:lnSpc>
                <a:spcPts val="3199"/>
              </a:lnSpc>
              <a:spcBef>
                <a:spcPct val="0"/>
              </a:spcBef>
              <a:buFont typeface="Arial"/>
              <a:buChar char="⚬"/>
            </a:pPr>
            <a:r>
              <a:rPr lang="en-US" sz="1999" spc="17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Are they being applied equally for domestic and imported product?</a:t>
            </a:r>
          </a:p>
          <a:p>
            <a:pPr marL="863595" lvl="2" indent="-287865" algn="l">
              <a:lnSpc>
                <a:spcPts val="3199"/>
              </a:lnSpc>
              <a:spcBef>
                <a:spcPct val="0"/>
              </a:spcBef>
              <a:buFont typeface="Arial"/>
              <a:buChar char="⚬"/>
            </a:pPr>
            <a:r>
              <a:rPr lang="en-US" sz="1999" spc="17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Brazil organic honey $1.61/lb????</a:t>
            </a:r>
          </a:p>
          <a:p>
            <a:pPr marL="431797" lvl="1" indent="-215899" algn="l">
              <a:lnSpc>
                <a:spcPts val="3199"/>
              </a:lnSpc>
              <a:spcBef>
                <a:spcPct val="0"/>
              </a:spcBef>
              <a:buFont typeface="Arial"/>
              <a:buChar char="•"/>
            </a:pPr>
            <a:r>
              <a:rPr lang="en-US" sz="1999" b="1" spc="17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Maximum residue limits (MRL’s)</a:t>
            </a:r>
          </a:p>
          <a:p>
            <a:pPr marL="863595" lvl="2" indent="-287865" algn="l">
              <a:lnSpc>
                <a:spcPts val="3199"/>
              </a:lnSpc>
              <a:spcBef>
                <a:spcPct val="0"/>
              </a:spcBef>
              <a:buFont typeface="Arial"/>
              <a:buChar char="⚬"/>
            </a:pPr>
            <a:r>
              <a:rPr lang="en-US" sz="1999" spc="17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for glyphosate and quinclorac particularly as it pertains to exports to Japan</a:t>
            </a:r>
          </a:p>
          <a:p>
            <a:pPr marL="431797" lvl="1" indent="-215899" algn="l">
              <a:lnSpc>
                <a:spcPts val="3199"/>
              </a:lnSpc>
              <a:spcBef>
                <a:spcPct val="0"/>
              </a:spcBef>
              <a:buFont typeface="Arial"/>
              <a:buChar char="•"/>
            </a:pPr>
            <a:r>
              <a:rPr lang="en-US" sz="1999" b="1" spc="17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TARRIFFS</a:t>
            </a:r>
          </a:p>
          <a:p>
            <a:pPr marL="863595" lvl="2" indent="-287865" algn="l">
              <a:lnSpc>
                <a:spcPts val="3199"/>
              </a:lnSpc>
              <a:spcBef>
                <a:spcPct val="0"/>
              </a:spcBef>
              <a:buFont typeface="Arial"/>
              <a:buChar char="⚬"/>
            </a:pPr>
            <a:r>
              <a:rPr lang="en-US" sz="1999" spc="17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???</a:t>
            </a:r>
          </a:p>
          <a:p>
            <a:pPr marL="863595" lvl="2" indent="-287865" algn="l">
              <a:lnSpc>
                <a:spcPts val="3199"/>
              </a:lnSpc>
              <a:spcBef>
                <a:spcPct val="0"/>
              </a:spcBef>
              <a:buFont typeface="Arial"/>
              <a:buChar char="⚬"/>
            </a:pPr>
            <a:r>
              <a:rPr lang="en-US" sz="1999" spc="17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New Markets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5062" y="0"/>
            <a:ext cx="6220741" cy="1312616"/>
            <a:chOff x="0" y="0"/>
            <a:chExt cx="1638385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8385" cy="345710"/>
            </a:xfrm>
            <a:custGeom>
              <a:avLst/>
              <a:gdLst/>
              <a:ahLst/>
              <a:cxnLst/>
              <a:rect l="l" t="t" r="r" b="b"/>
              <a:pathLst>
                <a:path w="1638385" h="345710">
                  <a:moveTo>
                    <a:pt x="0" y="0"/>
                  </a:moveTo>
                  <a:lnTo>
                    <a:pt x="1638385" y="0"/>
                  </a:lnTo>
                  <a:lnTo>
                    <a:pt x="1638385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F796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38385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85679" y="0"/>
            <a:ext cx="13102321" cy="1312616"/>
            <a:chOff x="0" y="0"/>
            <a:chExt cx="2029892" cy="203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9892" cy="203359"/>
            </a:xfrm>
            <a:custGeom>
              <a:avLst/>
              <a:gdLst/>
              <a:ahLst/>
              <a:cxnLst/>
              <a:rect l="l" t="t" r="r" b="b"/>
              <a:pathLst>
                <a:path w="2029892" h="203359">
                  <a:moveTo>
                    <a:pt x="0" y="0"/>
                  </a:moveTo>
                  <a:lnTo>
                    <a:pt x="2029892" y="0"/>
                  </a:lnTo>
                  <a:lnTo>
                    <a:pt x="2029892" y="203359"/>
                  </a:lnTo>
                  <a:lnTo>
                    <a:pt x="0" y="203359"/>
                  </a:lnTo>
                  <a:close/>
                </a:path>
              </a:pathLst>
            </a:custGeom>
            <a:blipFill>
              <a:blip r:embed="rId2"/>
              <a:stretch>
                <a:fillRect t="-178505" b="-38694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326252" y="4065702"/>
            <a:ext cx="10171830" cy="5742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 algn="l">
              <a:lnSpc>
                <a:spcPts val="3319"/>
              </a:lnSpc>
              <a:buFont typeface="Arial"/>
              <a:buChar char="•"/>
            </a:pP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Oxalic-glycerin</a:t>
            </a:r>
          </a:p>
          <a:p>
            <a:pPr marL="863595" lvl="2" indent="-287865" algn="l">
              <a:lnSpc>
                <a:spcPts val="3319"/>
              </a:lnSpc>
              <a:buFont typeface="Arial"/>
              <a:buChar char="⚬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The registration of  application is finally in the system at PMRA and we will be urging the fast tracking of approval.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b="1" spc="17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Fumagilan</a:t>
            </a: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–B, Formic 65 and </a:t>
            </a:r>
            <a:r>
              <a:rPr lang="en-US" sz="1999" b="1" spc="17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Oxytet</a:t>
            </a: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25</a:t>
            </a:r>
          </a:p>
          <a:p>
            <a:pPr marL="863595" lvl="2" indent="-287865" algn="l">
              <a:lnSpc>
                <a:spcPts val="3199"/>
              </a:lnSpc>
              <a:buFont typeface="Arial"/>
              <a:buChar char="⚬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Transferred the registration of  to Vita Bee Health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Oxalic acid and oxalic dehydrate</a:t>
            </a:r>
          </a:p>
          <a:p>
            <a:pPr marL="863595" lvl="2" indent="-287865" algn="l">
              <a:lnSpc>
                <a:spcPts val="3199"/>
              </a:lnSpc>
              <a:buFont typeface="Arial"/>
              <a:buChar char="⚬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Currently the PMRA is reviewing the product registration and the CHC re-registration of the product</a:t>
            </a:r>
          </a:p>
          <a:p>
            <a:pPr marL="431797" lvl="1" indent="-215899" algn="l">
              <a:lnSpc>
                <a:spcPts val="3199"/>
              </a:lnSpc>
              <a:buFont typeface="Arial"/>
              <a:buChar char="•"/>
            </a:pP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Tropilaelaps</a:t>
            </a:r>
          </a:p>
          <a:p>
            <a:pPr marL="863595" lvl="2" indent="-287865" algn="l">
              <a:lnSpc>
                <a:spcPts val="3199"/>
              </a:lnSpc>
              <a:buFont typeface="Arial"/>
              <a:buChar char="⚬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Emerging issue and another CHC committee </a:t>
            </a:r>
          </a:p>
          <a:p>
            <a:pPr marL="575730" lvl="2" algn="l">
              <a:lnSpc>
                <a:spcPts val="3199"/>
              </a:lnSpc>
            </a:pPr>
            <a:r>
              <a:rPr lang="en-US" sz="1999" spc="17" dirty="0">
                <a:solidFill>
                  <a:srgbClr val="000000"/>
                </a:solidFill>
                <a:latin typeface="Gotham Bold" panose="020B0604020202020204" charset="0"/>
                <a:ea typeface="Gotham"/>
                <a:cs typeface="Gotham Bold" panose="020B0604020202020204" charset="0"/>
                <a:sym typeface="Gotham"/>
              </a:rPr>
              <a:t>Varroacides</a:t>
            </a:r>
          </a:p>
          <a:p>
            <a:pPr marL="918630" lvl="2" indent="-342900" algn="l">
              <a:lnSpc>
                <a:spcPts val="3199"/>
              </a:lnSpc>
              <a:buFont typeface="Arial" panose="020B0604020202020204" pitchFamily="34" charset="0"/>
              <a:buChar char="•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Promising work though the Honey Bee Health Coalition</a:t>
            </a:r>
          </a:p>
          <a:p>
            <a:pPr marL="575730" lvl="2" algn="l">
              <a:lnSpc>
                <a:spcPts val="3199"/>
              </a:lnSpc>
            </a:pPr>
            <a:endParaRPr lang="en-US" sz="1999" spc="17" dirty="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199"/>
              </a:lnSpc>
            </a:pPr>
            <a:endParaRPr lang="en-US" sz="1999" spc="17" dirty="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41798" y="3672525"/>
            <a:ext cx="2430066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Issues and actions</a:t>
            </a:r>
          </a:p>
        </p:txBody>
      </p:sp>
      <p:sp>
        <p:nvSpPr>
          <p:cNvPr id="9" name="Freeform 9"/>
          <p:cNvSpPr/>
          <p:nvPr/>
        </p:nvSpPr>
        <p:spPr>
          <a:xfrm>
            <a:off x="-230346" y="6991785"/>
            <a:ext cx="3952425" cy="2882028"/>
          </a:xfrm>
          <a:custGeom>
            <a:avLst/>
            <a:gdLst/>
            <a:ahLst/>
            <a:cxnLst/>
            <a:rect l="l" t="t" r="r" b="b"/>
            <a:pathLst>
              <a:path w="3952425" h="2882028">
                <a:moveTo>
                  <a:pt x="0" y="0"/>
                </a:moveTo>
                <a:lnTo>
                  <a:pt x="3952425" y="0"/>
                </a:lnTo>
                <a:lnTo>
                  <a:pt x="3952425" y="2882028"/>
                </a:lnTo>
                <a:lnTo>
                  <a:pt x="0" y="2882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4340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0" name="Group 10"/>
          <p:cNvGrpSpPr/>
          <p:nvPr/>
        </p:nvGrpSpPr>
        <p:grpSpPr>
          <a:xfrm>
            <a:off x="-10358025" y="2158940"/>
            <a:ext cx="18515657" cy="1155690"/>
            <a:chOff x="0" y="0"/>
            <a:chExt cx="24687543" cy="1540919"/>
          </a:xfrm>
        </p:grpSpPr>
        <p:sp>
          <p:nvSpPr>
            <p:cNvPr id="11" name="AutoShape 11"/>
            <p:cNvSpPr/>
            <p:nvPr/>
          </p:nvSpPr>
          <p:spPr>
            <a:xfrm>
              <a:off x="3" y="840352"/>
              <a:ext cx="23973269" cy="635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793438" y="-104775"/>
              <a:ext cx="10023681" cy="892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4601"/>
                </a:lnSpc>
              </a:pPr>
              <a:r>
                <a:rPr lang="en-US" sz="3899" spc="-77">
                  <a:solidFill>
                    <a:srgbClr val="1A150F"/>
                  </a:solidFill>
                  <a:latin typeface="Agrandir Grand"/>
                  <a:ea typeface="Agrandir Grand"/>
                  <a:cs typeface="Agrandir Grand"/>
                  <a:sym typeface="Agrandir Grand"/>
                </a:rPr>
                <a:t>HIVE HEALTH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868391" y="841996"/>
              <a:ext cx="9819152" cy="698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400" spc="13">
                  <a:solidFill>
                    <a:srgbClr val="000000"/>
                  </a:solidFill>
                  <a:latin typeface="Gotham"/>
                  <a:ea typeface="Gotham"/>
                  <a:cs typeface="Gotham"/>
                  <a:sym typeface="Gotham"/>
                </a:rPr>
                <a:t>CHC, WORKING FOR BEEKEEPERS ON NATIONAL OPPORTUNITES AND CHALLENGES TO STRENGHTEN THE CANADIAN BEEKEEPING INDUSTRY.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5062" y="0"/>
            <a:ext cx="6220741" cy="1312616"/>
            <a:chOff x="0" y="0"/>
            <a:chExt cx="1638385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8385" cy="345710"/>
            </a:xfrm>
            <a:custGeom>
              <a:avLst/>
              <a:gdLst/>
              <a:ahLst/>
              <a:cxnLst/>
              <a:rect l="l" t="t" r="r" b="b"/>
              <a:pathLst>
                <a:path w="1638385" h="345710">
                  <a:moveTo>
                    <a:pt x="0" y="0"/>
                  </a:moveTo>
                  <a:lnTo>
                    <a:pt x="1638385" y="0"/>
                  </a:lnTo>
                  <a:lnTo>
                    <a:pt x="1638385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F796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38385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85679" y="0"/>
            <a:ext cx="13102321" cy="1312616"/>
            <a:chOff x="0" y="0"/>
            <a:chExt cx="2029892" cy="203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9892" cy="203359"/>
            </a:xfrm>
            <a:custGeom>
              <a:avLst/>
              <a:gdLst/>
              <a:ahLst/>
              <a:cxnLst/>
              <a:rect l="l" t="t" r="r" b="b"/>
              <a:pathLst>
                <a:path w="2029892" h="203359">
                  <a:moveTo>
                    <a:pt x="0" y="0"/>
                  </a:moveTo>
                  <a:lnTo>
                    <a:pt x="2029892" y="0"/>
                  </a:lnTo>
                  <a:lnTo>
                    <a:pt x="2029892" y="203359"/>
                  </a:lnTo>
                  <a:lnTo>
                    <a:pt x="0" y="203359"/>
                  </a:lnTo>
                  <a:close/>
                </a:path>
              </a:pathLst>
            </a:custGeom>
            <a:blipFill>
              <a:blip r:embed="rId2"/>
              <a:stretch>
                <a:fillRect t="-178505" b="-38694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0429678" y="2200769"/>
            <a:ext cx="17979957" cy="590931"/>
            <a:chOff x="0" y="0"/>
            <a:chExt cx="23973276" cy="787908"/>
          </a:xfrm>
        </p:grpSpPr>
        <p:sp>
          <p:nvSpPr>
            <p:cNvPr id="8" name="AutoShape 8"/>
            <p:cNvSpPr/>
            <p:nvPr/>
          </p:nvSpPr>
          <p:spPr>
            <a:xfrm>
              <a:off x="3" y="768858"/>
              <a:ext cx="23973269" cy="635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949595" y="-104775"/>
              <a:ext cx="10023681" cy="892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4601"/>
                </a:lnSpc>
              </a:pPr>
              <a:r>
                <a:rPr lang="en-US" sz="3899" spc="-77">
                  <a:solidFill>
                    <a:srgbClr val="1A150F"/>
                  </a:solidFill>
                  <a:latin typeface="Agrandir Grand"/>
                  <a:ea typeface="Agrandir Grand"/>
                  <a:cs typeface="Agrandir Grand"/>
                  <a:sym typeface="Agrandir Grand"/>
                </a:rPr>
                <a:t>LABOUR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-230346" y="6991785"/>
            <a:ext cx="3952425" cy="2882028"/>
          </a:xfrm>
          <a:custGeom>
            <a:avLst/>
            <a:gdLst/>
            <a:ahLst/>
            <a:cxnLst/>
            <a:rect l="l" t="t" r="r" b="b"/>
            <a:pathLst>
              <a:path w="3952425" h="2882028">
                <a:moveTo>
                  <a:pt x="0" y="0"/>
                </a:moveTo>
                <a:lnTo>
                  <a:pt x="3952425" y="0"/>
                </a:lnTo>
                <a:lnTo>
                  <a:pt x="3952425" y="2882028"/>
                </a:lnTo>
                <a:lnTo>
                  <a:pt x="0" y="2882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434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TextBox 11"/>
          <p:cNvSpPr txBox="1"/>
          <p:nvPr/>
        </p:nvSpPr>
        <p:spPr>
          <a:xfrm>
            <a:off x="3182946" y="3584603"/>
            <a:ext cx="13693065" cy="6294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9"/>
              </a:lnSpc>
            </a:pP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A New Foreign </a:t>
            </a:r>
            <a:r>
              <a:rPr lang="en-US" sz="1999" b="1" spc="17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Labour</a:t>
            </a: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Program for Agriculture and Fish Processin</a:t>
            </a: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g</a:t>
            </a:r>
          </a:p>
          <a:p>
            <a:pPr marL="863595" lvl="2" indent="-287865" algn="l">
              <a:lnSpc>
                <a:spcPts val="3319"/>
              </a:lnSpc>
              <a:buFont typeface="Arial"/>
              <a:buChar char="⚬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Canada’s objective is to develop a new agriculture and fish processing stream that leverages the strengths of the existing SAWP, but explores advancements in key areas: Ensuring that employers and TFWs who support Canada’s food supply benefit from more consistent requirements;</a:t>
            </a:r>
          </a:p>
          <a:p>
            <a:pPr marL="431797" lvl="1" indent="-215899" algn="l">
              <a:lnSpc>
                <a:spcPts val="3319"/>
              </a:lnSpc>
              <a:buFont typeface="Arial"/>
              <a:buChar char="•"/>
            </a:pP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Clarifying roles and responsibilities of stakeholders with renewed country agreements</a:t>
            </a: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;</a:t>
            </a:r>
          </a:p>
          <a:p>
            <a:pPr marL="431797" lvl="1" indent="-215899" algn="l">
              <a:lnSpc>
                <a:spcPts val="3319"/>
              </a:lnSpc>
              <a:buFont typeface="Arial"/>
              <a:buChar char="•"/>
            </a:pP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Occupational expansion</a:t>
            </a: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of country agreements to include year-round primary agriculture work, and seasonal fish, seafood and primary food processing;</a:t>
            </a:r>
          </a:p>
          <a:p>
            <a:pPr marL="431797" lvl="1" indent="-215899" algn="l">
              <a:lnSpc>
                <a:spcPts val="3319"/>
              </a:lnSpc>
              <a:buFont typeface="Arial"/>
              <a:buChar char="•"/>
            </a:pP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Providing workers with increased </a:t>
            </a:r>
            <a:r>
              <a:rPr lang="en-US" sz="1999" b="1" spc="17" dirty="0" err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labour</a:t>
            </a: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 mobility</a:t>
            </a: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within the agriculture and fish, seafood and primary food processing sectors; </a:t>
            </a:r>
          </a:p>
          <a:p>
            <a:pPr marL="431797" lvl="1" indent="-215899" algn="l">
              <a:lnSpc>
                <a:spcPts val="3319"/>
              </a:lnSpc>
              <a:buFont typeface="Arial"/>
              <a:buChar char="•"/>
            </a:pP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Using market-based drivers</a:t>
            </a: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 for wages and deductions and,</a:t>
            </a:r>
          </a:p>
          <a:p>
            <a:pPr marL="431797" lvl="1" indent="-215899" algn="l">
              <a:lnSpc>
                <a:spcPts val="3319"/>
              </a:lnSpc>
              <a:buFont typeface="Arial"/>
              <a:buChar char="•"/>
            </a:pP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Updating housing requirements </a:t>
            </a: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to ensure employer-provided TFW housing meets applicable Provincial/Territorial regulations in certain key health and safety areas.</a:t>
            </a:r>
          </a:p>
          <a:p>
            <a:pPr marL="431797" lvl="1" indent="-215899">
              <a:lnSpc>
                <a:spcPts val="3319"/>
              </a:lnSpc>
              <a:buFont typeface="Arial"/>
              <a:buChar char="•"/>
            </a:pPr>
            <a:r>
              <a:rPr lang="en-US" sz="1999" b="1" spc="1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/>
                <a:ea typeface="Gotham"/>
                <a:cs typeface="Gotham"/>
                <a:sym typeface="Gotham"/>
              </a:rPr>
              <a:t>CHC became the dedicated point of contact for Canadian beekeepers with IRCC issues –contact the office for instructions</a:t>
            </a:r>
          </a:p>
          <a:p>
            <a:pPr algn="l">
              <a:lnSpc>
                <a:spcPts val="3199"/>
              </a:lnSpc>
            </a:pPr>
            <a:endParaRPr lang="en-US" sz="1999" spc="17" dirty="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64922" y="2824116"/>
            <a:ext cx="7364364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 spc="13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CHC, WORKING FOR BEEKEEPERS ON NATIONAL OPPORTUNITES AND CHALLENGES TO STRENGHTEN THE CANADIAN BEEKEEPING INDUSTRY.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5062" y="0"/>
            <a:ext cx="6220741" cy="1312616"/>
            <a:chOff x="0" y="0"/>
            <a:chExt cx="1638385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8385" cy="345710"/>
            </a:xfrm>
            <a:custGeom>
              <a:avLst/>
              <a:gdLst/>
              <a:ahLst/>
              <a:cxnLst/>
              <a:rect l="l" t="t" r="r" b="b"/>
              <a:pathLst>
                <a:path w="1638385" h="345710">
                  <a:moveTo>
                    <a:pt x="0" y="0"/>
                  </a:moveTo>
                  <a:lnTo>
                    <a:pt x="1638385" y="0"/>
                  </a:lnTo>
                  <a:lnTo>
                    <a:pt x="1638385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F796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38385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85679" y="0"/>
            <a:ext cx="13102321" cy="1312616"/>
            <a:chOff x="0" y="0"/>
            <a:chExt cx="2029892" cy="203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9892" cy="203359"/>
            </a:xfrm>
            <a:custGeom>
              <a:avLst/>
              <a:gdLst/>
              <a:ahLst/>
              <a:cxnLst/>
              <a:rect l="l" t="t" r="r" b="b"/>
              <a:pathLst>
                <a:path w="2029892" h="203359">
                  <a:moveTo>
                    <a:pt x="0" y="0"/>
                  </a:moveTo>
                  <a:lnTo>
                    <a:pt x="2029892" y="0"/>
                  </a:lnTo>
                  <a:lnTo>
                    <a:pt x="2029892" y="203359"/>
                  </a:lnTo>
                  <a:lnTo>
                    <a:pt x="0" y="203359"/>
                  </a:lnTo>
                  <a:close/>
                </a:path>
              </a:pathLst>
            </a:custGeom>
            <a:blipFill>
              <a:blip r:embed="rId2"/>
              <a:stretch>
                <a:fillRect t="-178505" b="-38694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AutoShape 7"/>
          <p:cNvSpPr/>
          <p:nvPr/>
        </p:nvSpPr>
        <p:spPr>
          <a:xfrm>
            <a:off x="-10214716" y="2734998"/>
            <a:ext cx="17979952" cy="476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8" name="TextBox 8"/>
          <p:cNvSpPr txBox="1"/>
          <p:nvPr/>
        </p:nvSpPr>
        <p:spPr>
          <a:xfrm>
            <a:off x="-1257236" y="2029767"/>
            <a:ext cx="9022475" cy="69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601"/>
              </a:lnSpc>
            </a:pPr>
            <a:r>
              <a:rPr lang="en-US" sz="3899" spc="-77">
                <a:solidFill>
                  <a:srgbClr val="1A150F"/>
                </a:solidFill>
                <a:latin typeface="Agrandir Grand"/>
                <a:ea typeface="Agrandir Grand"/>
                <a:cs typeface="Agrandir Grand"/>
                <a:sym typeface="Agrandir Grand"/>
              </a:rPr>
              <a:t>STOCK ISSUES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62474" y="3533423"/>
            <a:ext cx="13693065" cy="587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 algn="l">
              <a:lnSpc>
                <a:spcPts val="3319"/>
              </a:lnSpc>
              <a:buFont typeface="Arial"/>
              <a:buChar char="•"/>
            </a:pP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Risk Assessment Completed</a:t>
            </a:r>
          </a:p>
          <a:p>
            <a:pPr marL="863595" lvl="2" indent="-287865" algn="l">
              <a:lnSpc>
                <a:spcPts val="3319"/>
              </a:lnSpc>
              <a:buFont typeface="Arial"/>
              <a:buChar char="⚬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CFIA decided that there is significant risk importing US packaged bees</a:t>
            </a:r>
          </a:p>
          <a:p>
            <a:pPr marL="431797" lvl="1" indent="-215899" algn="l">
              <a:lnSpc>
                <a:spcPts val="3319"/>
              </a:lnSpc>
              <a:buFont typeface="Arial"/>
              <a:buChar char="•"/>
            </a:pP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Other risks being evaluated</a:t>
            </a:r>
          </a:p>
          <a:p>
            <a:pPr marL="863595" lvl="2" indent="-287865" algn="l">
              <a:lnSpc>
                <a:spcPts val="3319"/>
              </a:lnSpc>
              <a:buFont typeface="Arial"/>
              <a:buChar char="⚬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Emerging threats</a:t>
            </a:r>
          </a:p>
          <a:p>
            <a:pPr marL="1295392" lvl="3" indent="-323848" algn="l">
              <a:lnSpc>
                <a:spcPts val="3319"/>
              </a:lnSpc>
              <a:buFont typeface="Arial"/>
              <a:buChar char="￭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Tropilaelaps – committee formed</a:t>
            </a:r>
          </a:p>
          <a:p>
            <a:pPr marL="1295392" lvl="3" indent="-323848" algn="l">
              <a:lnSpc>
                <a:spcPts val="3319"/>
              </a:lnSpc>
              <a:buFont typeface="Arial"/>
              <a:buChar char="￭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Letter sent to CFIA to evaluate current protocols in Europe</a:t>
            </a:r>
          </a:p>
          <a:p>
            <a:pPr marL="431797" lvl="1" indent="-215899" algn="l">
              <a:lnSpc>
                <a:spcPts val="3319"/>
              </a:lnSpc>
              <a:buFont typeface="Arial"/>
              <a:buChar char="•"/>
            </a:pP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Current honey bee import countries</a:t>
            </a:r>
          </a:p>
          <a:p>
            <a:pPr marL="863595" lvl="2" indent="-287865" algn="l">
              <a:lnSpc>
                <a:spcPts val="3319"/>
              </a:lnSpc>
              <a:buFont typeface="Arial"/>
              <a:buChar char="⚬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Australia</a:t>
            </a:r>
          </a:p>
          <a:p>
            <a:pPr marL="863595" lvl="2" indent="-287865" algn="l">
              <a:lnSpc>
                <a:spcPts val="3319"/>
              </a:lnSpc>
              <a:buFont typeface="Arial"/>
              <a:buChar char="⚬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Chile</a:t>
            </a:r>
          </a:p>
          <a:p>
            <a:pPr marL="863595" lvl="2" indent="-287865" algn="l">
              <a:lnSpc>
                <a:spcPts val="3319"/>
              </a:lnSpc>
              <a:buFont typeface="Arial"/>
              <a:buChar char="⚬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Italy</a:t>
            </a:r>
            <a:r>
              <a:rPr lang="en-CA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/Malta</a:t>
            </a:r>
            <a:endParaRPr lang="en-US" sz="1999" spc="17" dirty="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863595" lvl="2" indent="-287865" algn="l">
              <a:lnSpc>
                <a:spcPts val="3319"/>
              </a:lnSpc>
              <a:buFont typeface="Arial"/>
              <a:buChar char="⚬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New Zealand</a:t>
            </a:r>
          </a:p>
          <a:p>
            <a:pPr marL="863595" lvl="2" indent="-287865" algn="l">
              <a:lnSpc>
                <a:spcPts val="3319"/>
              </a:lnSpc>
              <a:buFont typeface="Arial"/>
              <a:buChar char="⚬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*USA - Queens</a:t>
            </a:r>
          </a:p>
          <a:p>
            <a:pPr algn="l">
              <a:lnSpc>
                <a:spcPts val="3319"/>
              </a:lnSpc>
            </a:pPr>
            <a:endParaRPr lang="en-US" sz="1999" spc="17" dirty="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199"/>
              </a:lnSpc>
            </a:pPr>
            <a:endParaRPr lang="en-US" sz="1999" spc="17" dirty="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230346" y="6991785"/>
            <a:ext cx="3952425" cy="2882028"/>
          </a:xfrm>
          <a:custGeom>
            <a:avLst/>
            <a:gdLst/>
            <a:ahLst/>
            <a:cxnLst/>
            <a:rect l="l" t="t" r="r" b="b"/>
            <a:pathLst>
              <a:path w="3952425" h="2882028">
                <a:moveTo>
                  <a:pt x="0" y="0"/>
                </a:moveTo>
                <a:lnTo>
                  <a:pt x="3952425" y="0"/>
                </a:lnTo>
                <a:lnTo>
                  <a:pt x="3952425" y="2882028"/>
                </a:lnTo>
                <a:lnTo>
                  <a:pt x="0" y="2882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434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TextBox 11"/>
          <p:cNvSpPr txBox="1"/>
          <p:nvPr/>
        </p:nvSpPr>
        <p:spPr>
          <a:xfrm>
            <a:off x="1028700" y="2824116"/>
            <a:ext cx="7364364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 spc="13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CHC, WORKING FOR BEEKEEPERS ON NATIONAL OPPORTUNITES AND CHALLENGES TO STRENGHTEN THE CANADIAN BEEKEEPING INDUSTRY.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5062" y="0"/>
            <a:ext cx="6220741" cy="1312616"/>
            <a:chOff x="0" y="0"/>
            <a:chExt cx="1638385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8385" cy="345710"/>
            </a:xfrm>
            <a:custGeom>
              <a:avLst/>
              <a:gdLst/>
              <a:ahLst/>
              <a:cxnLst/>
              <a:rect l="l" t="t" r="r" b="b"/>
              <a:pathLst>
                <a:path w="1638385" h="345710">
                  <a:moveTo>
                    <a:pt x="0" y="0"/>
                  </a:moveTo>
                  <a:lnTo>
                    <a:pt x="1638385" y="0"/>
                  </a:lnTo>
                  <a:lnTo>
                    <a:pt x="1638385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F796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38385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85679" y="0"/>
            <a:ext cx="13102321" cy="1312616"/>
            <a:chOff x="0" y="0"/>
            <a:chExt cx="2029892" cy="203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9892" cy="203359"/>
            </a:xfrm>
            <a:custGeom>
              <a:avLst/>
              <a:gdLst/>
              <a:ahLst/>
              <a:cxnLst/>
              <a:rect l="l" t="t" r="r" b="b"/>
              <a:pathLst>
                <a:path w="2029892" h="203359">
                  <a:moveTo>
                    <a:pt x="0" y="0"/>
                  </a:moveTo>
                  <a:lnTo>
                    <a:pt x="2029892" y="0"/>
                  </a:lnTo>
                  <a:lnTo>
                    <a:pt x="2029892" y="203359"/>
                  </a:lnTo>
                  <a:lnTo>
                    <a:pt x="0" y="203359"/>
                  </a:lnTo>
                  <a:close/>
                </a:path>
              </a:pathLst>
            </a:custGeom>
            <a:blipFill>
              <a:blip r:embed="rId2"/>
              <a:stretch>
                <a:fillRect t="-178505" b="-38694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AutoShape 7"/>
          <p:cNvSpPr/>
          <p:nvPr/>
        </p:nvSpPr>
        <p:spPr>
          <a:xfrm>
            <a:off x="-9774562" y="2723092"/>
            <a:ext cx="17979952" cy="476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8" name="TextBox 8"/>
          <p:cNvSpPr txBox="1"/>
          <p:nvPr/>
        </p:nvSpPr>
        <p:spPr>
          <a:xfrm>
            <a:off x="-817082" y="2029767"/>
            <a:ext cx="9022475" cy="69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601"/>
              </a:lnSpc>
            </a:pPr>
            <a:r>
              <a:rPr lang="en-US" sz="3899" spc="-77">
                <a:solidFill>
                  <a:srgbClr val="1A150F"/>
                </a:solidFill>
                <a:latin typeface="Agrandir Grand"/>
                <a:ea typeface="Agrandir Grand"/>
                <a:cs typeface="Agrandir Grand"/>
                <a:sym typeface="Agrandir Grand"/>
              </a:rPr>
              <a:t>HABITAT ENHANCHEMENT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82946" y="3584603"/>
            <a:ext cx="13693065" cy="5216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9"/>
              </a:lnSpc>
            </a:pP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New Project with Project Hive Pet Company</a:t>
            </a:r>
          </a:p>
          <a:p>
            <a:pPr marL="431797" lvl="1" indent="-215899" algn="l">
              <a:lnSpc>
                <a:spcPts val="3319"/>
              </a:lnSpc>
              <a:buFont typeface="Arial"/>
              <a:buChar char="•"/>
            </a:pPr>
            <a:r>
              <a:rPr lang="en-US" sz="1999" b="1" spc="17" dirty="0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Current Sites</a:t>
            </a:r>
          </a:p>
          <a:p>
            <a:pPr marL="863595" lvl="2" indent="-287865" algn="l">
              <a:lnSpc>
                <a:spcPts val="3319"/>
              </a:lnSpc>
              <a:buFont typeface="Arial"/>
              <a:buChar char="⚬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2 three acre plots have been planted with a Canadian Honey Bee seed mix</a:t>
            </a:r>
          </a:p>
          <a:p>
            <a:pPr marL="1295392" lvl="3" indent="-323848" algn="l">
              <a:lnSpc>
                <a:spcPts val="3319"/>
              </a:lnSpc>
              <a:buFont typeface="Arial"/>
              <a:buChar char="￭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one in Manitoba</a:t>
            </a:r>
          </a:p>
          <a:p>
            <a:pPr marL="1295392" lvl="3" indent="-323848" algn="l">
              <a:lnSpc>
                <a:spcPts val="3319"/>
              </a:lnSpc>
              <a:buFont typeface="Arial"/>
              <a:buChar char="￭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one in Saskatchewan</a:t>
            </a:r>
          </a:p>
          <a:p>
            <a:pPr marL="1295392" lvl="3" indent="-323848" algn="l">
              <a:lnSpc>
                <a:spcPts val="3319"/>
              </a:lnSpc>
              <a:buFont typeface="Arial"/>
              <a:buChar char="￭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a six acre plot in Alberta</a:t>
            </a:r>
          </a:p>
          <a:p>
            <a:pPr marL="863595" lvl="2" indent="-287865" algn="l">
              <a:lnSpc>
                <a:spcPts val="3319"/>
              </a:lnSpc>
              <a:buFont typeface="Arial"/>
              <a:buChar char="⚬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will be looking to have plot secured in Ontario this year</a:t>
            </a:r>
          </a:p>
          <a:p>
            <a:pPr marL="575730" lvl="2" algn="l">
              <a:lnSpc>
                <a:spcPts val="3319"/>
              </a:lnSpc>
            </a:pPr>
            <a:endParaRPr lang="en-US" sz="1999" spc="17" dirty="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918630" lvl="2" indent="-342900">
              <a:lnSpc>
                <a:spcPts val="3319"/>
              </a:lnSpc>
              <a:buFont typeface="Arial" panose="020B0604020202020204" pitchFamily="34" charset="0"/>
              <a:buChar char="•"/>
            </a:pPr>
            <a:r>
              <a:rPr lang="en-US" sz="1999" spc="17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Received funding ($149,000 over two years on a 75-25 funding basis) from the Canadian </a:t>
            </a:r>
          </a:p>
          <a:p>
            <a:r>
              <a:rPr lang="en-CA" sz="2000" dirty="0">
                <a:latin typeface="Gotham" panose="020B0604020202020204" charset="0"/>
                <a:cs typeface="Gotham" panose="020B0604020202020204" charset="0"/>
              </a:rPr>
              <a:t>     	Agricultural Strategic Priorities Program  to “</a:t>
            </a:r>
            <a:r>
              <a:rPr lang="en-US" sz="2000" dirty="0">
                <a:latin typeface="Gotham" panose="020B0604020202020204" charset="0"/>
                <a:cs typeface="Gotham" panose="020B0604020202020204" charset="0"/>
              </a:rPr>
              <a:t>Finding a Better Path Forward Cultivating Solutions to </a:t>
            </a:r>
          </a:p>
          <a:p>
            <a:r>
              <a:rPr lang="en-US" sz="2000">
                <a:latin typeface="Gotham" panose="020B0604020202020204" charset="0"/>
                <a:cs typeface="Gotham" panose="020B0604020202020204" charset="0"/>
              </a:rPr>
              <a:t>     	Challenges </a:t>
            </a:r>
            <a:r>
              <a:rPr lang="en-US" sz="2000" dirty="0">
                <a:latin typeface="Gotham" panose="020B0604020202020204" charset="0"/>
                <a:cs typeface="Gotham" panose="020B0604020202020204" charset="0"/>
              </a:rPr>
              <a:t>Facing the </a:t>
            </a:r>
            <a:r>
              <a:rPr lang="en-CA" sz="2000" dirty="0">
                <a:latin typeface="Gotham" panose="020B0604020202020204" charset="0"/>
                <a:cs typeface="Gotham" panose="020B0604020202020204" charset="0"/>
              </a:rPr>
              <a:t>Canadian Beekeeping Industry”</a:t>
            </a:r>
            <a:endParaRPr lang="en-US" sz="2000" spc="17" dirty="0">
              <a:solidFill>
                <a:srgbClr val="000000"/>
              </a:solidFill>
              <a:latin typeface="Gotham" panose="020B0604020202020204" charset="0"/>
              <a:ea typeface="Gotham"/>
              <a:cs typeface="Gotham" panose="020B0604020202020204" charset="0"/>
              <a:sym typeface="Gotham"/>
            </a:endParaRPr>
          </a:p>
          <a:p>
            <a:pPr algn="l">
              <a:lnSpc>
                <a:spcPts val="3319"/>
              </a:lnSpc>
            </a:pPr>
            <a:endParaRPr lang="en-US" sz="1999" spc="17" dirty="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199"/>
              </a:lnSpc>
            </a:pPr>
            <a:endParaRPr lang="en-US" sz="1999" spc="17" dirty="0">
              <a:solidFill>
                <a:srgbClr val="00000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6200" y="6924405"/>
            <a:ext cx="3106746" cy="3019932"/>
          </a:xfrm>
          <a:custGeom>
            <a:avLst/>
            <a:gdLst/>
            <a:ahLst/>
            <a:cxnLst/>
            <a:rect l="l" t="t" r="r" b="b"/>
            <a:pathLst>
              <a:path w="3952425" h="2882028">
                <a:moveTo>
                  <a:pt x="0" y="0"/>
                </a:moveTo>
                <a:lnTo>
                  <a:pt x="3952425" y="0"/>
                </a:lnTo>
                <a:lnTo>
                  <a:pt x="3952425" y="2882028"/>
                </a:lnTo>
                <a:lnTo>
                  <a:pt x="0" y="2882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434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TextBox 11"/>
          <p:cNvSpPr txBox="1"/>
          <p:nvPr/>
        </p:nvSpPr>
        <p:spPr>
          <a:xfrm>
            <a:off x="1335787" y="2824116"/>
            <a:ext cx="6869606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 spc="13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CHC, WORKING FOR BEEKEEPERS ON NATIONAL OPPORTUNITES AND CHALLENGES TO STRENGHTEN THE CANADIAN BEEKEEPING INDUSTRY.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1B71F-30D1-BD54-997C-1D8E6645D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5D46AD6-ED8F-8DE5-D29A-AFD686404841}"/>
              </a:ext>
            </a:extLst>
          </p:cNvPr>
          <p:cNvGrpSpPr/>
          <p:nvPr/>
        </p:nvGrpSpPr>
        <p:grpSpPr>
          <a:xfrm>
            <a:off x="-1035062" y="0"/>
            <a:ext cx="6220741" cy="1312616"/>
            <a:chOff x="0" y="0"/>
            <a:chExt cx="1638385" cy="3457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038B4CC-5512-CE91-0714-EBA40CA75BE0}"/>
                </a:ext>
              </a:extLst>
            </p:cNvPr>
            <p:cNvSpPr/>
            <p:nvPr/>
          </p:nvSpPr>
          <p:spPr>
            <a:xfrm>
              <a:off x="0" y="0"/>
              <a:ext cx="1638385" cy="345710"/>
            </a:xfrm>
            <a:custGeom>
              <a:avLst/>
              <a:gdLst/>
              <a:ahLst/>
              <a:cxnLst/>
              <a:rect l="l" t="t" r="r" b="b"/>
              <a:pathLst>
                <a:path w="1638385" h="345710">
                  <a:moveTo>
                    <a:pt x="0" y="0"/>
                  </a:moveTo>
                  <a:lnTo>
                    <a:pt x="1638385" y="0"/>
                  </a:lnTo>
                  <a:lnTo>
                    <a:pt x="1638385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F796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C319861-C8C3-AE8D-AAF1-5230C36B6A27}"/>
                </a:ext>
              </a:extLst>
            </p:cNvPr>
            <p:cNvSpPr txBox="1"/>
            <p:nvPr/>
          </p:nvSpPr>
          <p:spPr>
            <a:xfrm>
              <a:off x="0" y="-38100"/>
              <a:ext cx="1638385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9D83B3B-F49B-3589-7A23-BA9C94DB454F}"/>
              </a:ext>
            </a:extLst>
          </p:cNvPr>
          <p:cNvGrpSpPr/>
          <p:nvPr/>
        </p:nvGrpSpPr>
        <p:grpSpPr>
          <a:xfrm>
            <a:off x="5185679" y="0"/>
            <a:ext cx="13102321" cy="1312616"/>
            <a:chOff x="0" y="0"/>
            <a:chExt cx="2029892" cy="20335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4F8AA43-26D3-8219-95BB-A4EB2FB7573E}"/>
                </a:ext>
              </a:extLst>
            </p:cNvPr>
            <p:cNvSpPr/>
            <p:nvPr/>
          </p:nvSpPr>
          <p:spPr>
            <a:xfrm>
              <a:off x="0" y="0"/>
              <a:ext cx="2029892" cy="203359"/>
            </a:xfrm>
            <a:custGeom>
              <a:avLst/>
              <a:gdLst/>
              <a:ahLst/>
              <a:cxnLst/>
              <a:rect l="l" t="t" r="r" b="b"/>
              <a:pathLst>
                <a:path w="2029892" h="203359">
                  <a:moveTo>
                    <a:pt x="0" y="0"/>
                  </a:moveTo>
                  <a:lnTo>
                    <a:pt x="2029892" y="0"/>
                  </a:lnTo>
                  <a:lnTo>
                    <a:pt x="2029892" y="203359"/>
                  </a:lnTo>
                  <a:lnTo>
                    <a:pt x="0" y="203359"/>
                  </a:lnTo>
                  <a:close/>
                </a:path>
              </a:pathLst>
            </a:custGeom>
            <a:blipFill>
              <a:blip r:embed="rId2"/>
              <a:stretch>
                <a:fillRect t="-178505" b="-38694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FCF5165C-0A3D-01F0-8A38-F9B4F5DEB46C}"/>
              </a:ext>
            </a:extLst>
          </p:cNvPr>
          <p:cNvSpPr/>
          <p:nvPr/>
        </p:nvSpPr>
        <p:spPr>
          <a:xfrm>
            <a:off x="-9774562" y="2723092"/>
            <a:ext cx="17979952" cy="4762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E3DE53B-32E1-6D89-64DF-CDCFD3E442D8}"/>
              </a:ext>
            </a:extLst>
          </p:cNvPr>
          <p:cNvSpPr txBox="1"/>
          <p:nvPr/>
        </p:nvSpPr>
        <p:spPr>
          <a:xfrm>
            <a:off x="-817082" y="2029767"/>
            <a:ext cx="9022475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601"/>
              </a:lnSpc>
            </a:pPr>
            <a:r>
              <a:rPr lang="en-US" sz="3899" spc="-77" dirty="0">
                <a:solidFill>
                  <a:srgbClr val="1A150F"/>
                </a:solidFill>
                <a:latin typeface="Agrandir Grand"/>
                <a:ea typeface="Agrandir Grand"/>
                <a:cs typeface="Agrandir Grand"/>
                <a:sym typeface="Agrandir Grand"/>
              </a:rPr>
              <a:t>HONEY ISSUES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B1E33B6-B98F-6660-9C73-33E344AB81BE}"/>
              </a:ext>
            </a:extLst>
          </p:cNvPr>
          <p:cNvSpPr/>
          <p:nvPr/>
        </p:nvSpPr>
        <p:spPr>
          <a:xfrm>
            <a:off x="76200" y="6924405"/>
            <a:ext cx="3106746" cy="3019932"/>
          </a:xfrm>
          <a:custGeom>
            <a:avLst/>
            <a:gdLst/>
            <a:ahLst/>
            <a:cxnLst/>
            <a:rect l="l" t="t" r="r" b="b"/>
            <a:pathLst>
              <a:path w="3952425" h="2882028">
                <a:moveTo>
                  <a:pt x="0" y="0"/>
                </a:moveTo>
                <a:lnTo>
                  <a:pt x="3952425" y="0"/>
                </a:lnTo>
                <a:lnTo>
                  <a:pt x="3952425" y="2882028"/>
                </a:lnTo>
                <a:lnTo>
                  <a:pt x="0" y="2882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434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10EBB82-89DE-EEC4-449B-899FB33EB059}"/>
              </a:ext>
            </a:extLst>
          </p:cNvPr>
          <p:cNvSpPr txBox="1"/>
          <p:nvPr/>
        </p:nvSpPr>
        <p:spPr>
          <a:xfrm>
            <a:off x="1335787" y="2824116"/>
            <a:ext cx="6869606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 spc="13" dirty="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CHC, WORKING FOR BEEKEEPERS ON NATIONAL OPPORTUNITES AND CHALLENGES TO STRENGHTEN THE CANADIAN BEEKEEPING INDUSTRY.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B705C2-A865-4D8E-06F7-79630AA585BF}"/>
              </a:ext>
            </a:extLst>
          </p:cNvPr>
          <p:cNvSpPr txBox="1"/>
          <p:nvPr/>
        </p:nvSpPr>
        <p:spPr>
          <a:xfrm>
            <a:off x="3182946" y="3458858"/>
            <a:ext cx="1434305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Gotham Bold" panose="020B0604020202020204" charset="0"/>
                <a:cs typeface="Gotham Bold" panose="020B0604020202020204" charset="0"/>
              </a:rPr>
              <a:t>Working</a:t>
            </a:r>
            <a:r>
              <a:rPr lang="en-CA" sz="2000" dirty="0">
                <a:latin typeface="Gotham" panose="020B0604020202020204" charset="0"/>
                <a:cs typeface="Gotham" panose="020B0604020202020204" charset="0"/>
              </a:rPr>
              <a:t> with CFIA to increases the testing of honey both imported and exported for adulteration</a:t>
            </a:r>
          </a:p>
          <a:p>
            <a:endParaRPr lang="en-CA" sz="2000" dirty="0">
              <a:latin typeface="Gotham" panose="020B0604020202020204" charset="0"/>
              <a:cs typeface="Gotham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Gotham Bold" panose="020B0604020202020204" charset="0"/>
                <a:cs typeface="Gotham Bold" panose="020B0604020202020204" charset="0"/>
              </a:rPr>
              <a:t>Working</a:t>
            </a:r>
            <a:r>
              <a:rPr lang="en-CA" sz="2000" dirty="0">
                <a:latin typeface="Gotham" panose="020B0604020202020204" charset="0"/>
                <a:cs typeface="Gotham" panose="020B0604020202020204" charset="0"/>
              </a:rPr>
              <a:t> to ensure the definition of honey is a product of bees and getting that enforced</a:t>
            </a:r>
          </a:p>
          <a:p>
            <a:endParaRPr lang="en-CA" sz="2000" dirty="0">
              <a:latin typeface="Gotham" panose="020B0604020202020204" charset="0"/>
              <a:cs typeface="Gotham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Gotham Bold" panose="020B0604020202020204" charset="0"/>
                <a:cs typeface="Gotham Bold" panose="020B0604020202020204" charset="0"/>
              </a:rPr>
              <a:t>Seeking</a:t>
            </a:r>
            <a:r>
              <a:rPr lang="en-CA" sz="2000" dirty="0">
                <a:latin typeface="Gotham" panose="020B0604020202020204" charset="0"/>
                <a:cs typeface="Gotham" panose="020B0604020202020204" charset="0"/>
              </a:rPr>
              <a:t> opportunities to expand our honey market sales</a:t>
            </a:r>
          </a:p>
          <a:p>
            <a:r>
              <a:rPr lang="en-CA" sz="2000" dirty="0">
                <a:latin typeface="Gotham" panose="020B0604020202020204" charset="0"/>
                <a:cs typeface="Gotham" panose="020B0604020202020204" charset="0"/>
              </a:rPr>
              <a:t>	- Issues in Europe with GMO but are there are new opportunities arising</a:t>
            </a:r>
          </a:p>
          <a:p>
            <a:r>
              <a:rPr lang="en-CA" sz="2000" dirty="0">
                <a:latin typeface="Gotham" panose="020B0604020202020204" charset="0"/>
                <a:cs typeface="Gotham" panose="020B0604020202020204" charset="0"/>
              </a:rPr>
              <a:t>	- MRL issues </a:t>
            </a:r>
            <a:r>
              <a:rPr lang="en-CA" sz="2000">
                <a:latin typeface="Gotham" panose="020B0604020202020204" charset="0"/>
                <a:cs typeface="Gotham" panose="020B0604020202020204" charset="0"/>
              </a:rPr>
              <a:t>in Japan</a:t>
            </a:r>
          </a:p>
          <a:p>
            <a:endParaRPr lang="en-CA" sz="2000" dirty="0">
              <a:latin typeface="Gotham" panose="020B0604020202020204" charset="0"/>
              <a:cs typeface="Gotham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Gotham Bold" panose="020B0604020202020204" charset="0"/>
                <a:cs typeface="Gotham Bold" panose="020B0604020202020204" charset="0"/>
              </a:rPr>
              <a:t>OECD</a:t>
            </a:r>
            <a:r>
              <a:rPr lang="en-CA" sz="2000" dirty="0">
                <a:latin typeface="Gotham" panose="020B0604020202020204" charset="0"/>
                <a:cs typeface="Gotham" panose="020B0604020202020204" charset="0"/>
              </a:rPr>
              <a:t> working on setting maximum residue levels for out of hive products </a:t>
            </a:r>
          </a:p>
          <a:p>
            <a:r>
              <a:rPr lang="en-CA" sz="2000" dirty="0">
                <a:latin typeface="Gotham" panose="020B0604020202020204" charset="0"/>
                <a:cs typeface="Gotham" panose="020B0604020202020204" charset="0"/>
              </a:rPr>
              <a:t>	- could create problems both good and bad</a:t>
            </a:r>
          </a:p>
          <a:p>
            <a:r>
              <a:rPr lang="en-CA" sz="2000" dirty="0">
                <a:latin typeface="Gotham" panose="020B0604020202020204" charset="0"/>
                <a:cs typeface="Gotham" panose="020B0604020202020204" charset="0"/>
              </a:rPr>
              <a:t>	- resolve a quinclorac concern depending on where the level is set</a:t>
            </a:r>
          </a:p>
          <a:p>
            <a:r>
              <a:rPr lang="en-CA" sz="2000" dirty="0">
                <a:latin typeface="Gotham" panose="020B0604020202020204" charset="0"/>
                <a:cs typeface="Gotham" panose="020B0604020202020204" charset="0"/>
              </a:rPr>
              <a:t>	- opens the door to a myriad of potential tests</a:t>
            </a:r>
          </a:p>
          <a:p>
            <a:r>
              <a:rPr lang="en-CA" sz="2000" dirty="0">
                <a:latin typeface="Gotham" panose="020B0604020202020204" charset="0"/>
                <a:cs typeface="Gotham" panose="020B0604020202020204" charset="0"/>
              </a:rPr>
              <a:t>	- could close off markets</a:t>
            </a:r>
          </a:p>
          <a:p>
            <a:r>
              <a:rPr lang="en-CA" sz="2000" dirty="0">
                <a:latin typeface="Gotham" panose="020B0604020202020204" charset="0"/>
                <a:cs typeface="Gotham" panose="020B0604020202020204" charset="0"/>
              </a:rPr>
              <a:t>	- what does it do to the reputation of honey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226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5062" y="0"/>
            <a:ext cx="6220741" cy="1312616"/>
            <a:chOff x="0" y="0"/>
            <a:chExt cx="1638385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8385" cy="345710"/>
            </a:xfrm>
            <a:custGeom>
              <a:avLst/>
              <a:gdLst/>
              <a:ahLst/>
              <a:cxnLst/>
              <a:rect l="l" t="t" r="r" b="b"/>
              <a:pathLst>
                <a:path w="1638385" h="345710">
                  <a:moveTo>
                    <a:pt x="0" y="0"/>
                  </a:moveTo>
                  <a:lnTo>
                    <a:pt x="1638385" y="0"/>
                  </a:lnTo>
                  <a:lnTo>
                    <a:pt x="1638385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F796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38385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85679" y="0"/>
            <a:ext cx="13102321" cy="1312616"/>
            <a:chOff x="0" y="0"/>
            <a:chExt cx="2029892" cy="203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9892" cy="203359"/>
            </a:xfrm>
            <a:custGeom>
              <a:avLst/>
              <a:gdLst/>
              <a:ahLst/>
              <a:cxnLst/>
              <a:rect l="l" t="t" r="r" b="b"/>
              <a:pathLst>
                <a:path w="2029892" h="203359">
                  <a:moveTo>
                    <a:pt x="0" y="0"/>
                  </a:moveTo>
                  <a:lnTo>
                    <a:pt x="2029892" y="0"/>
                  </a:lnTo>
                  <a:lnTo>
                    <a:pt x="2029892" y="203359"/>
                  </a:lnTo>
                  <a:lnTo>
                    <a:pt x="0" y="203359"/>
                  </a:lnTo>
                  <a:close/>
                </a:path>
              </a:pathLst>
            </a:custGeom>
            <a:blipFill>
              <a:blip r:embed="rId2"/>
              <a:stretch>
                <a:fillRect t="-178505" b="-38694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0108934" y="2222219"/>
            <a:ext cx="17979957" cy="605218"/>
            <a:chOff x="0" y="0"/>
            <a:chExt cx="23973276" cy="806958"/>
          </a:xfrm>
        </p:grpSpPr>
        <p:sp>
          <p:nvSpPr>
            <p:cNvPr id="8" name="AutoShape 8"/>
            <p:cNvSpPr/>
            <p:nvPr/>
          </p:nvSpPr>
          <p:spPr>
            <a:xfrm>
              <a:off x="3" y="787908"/>
              <a:ext cx="23973269" cy="635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949592" y="-104775"/>
              <a:ext cx="10023681" cy="892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4601"/>
                </a:lnSpc>
              </a:pPr>
              <a:r>
                <a:rPr lang="en-US" sz="3899" spc="-77">
                  <a:solidFill>
                    <a:srgbClr val="1A150F"/>
                  </a:solidFill>
                  <a:latin typeface="Agrandir Grand"/>
                  <a:ea typeface="Agrandir Grand"/>
                  <a:cs typeface="Agrandir Grand"/>
                  <a:sym typeface="Agrandir Grand"/>
                </a:rPr>
                <a:t>STANDING COMMITTEES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2885938"/>
            <a:ext cx="7364364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 spc="13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CHC, WORKING FOR BEEKEEPERS ON NATIONAL OPPORTUNITES AND CHALLENGES TO STRENGHTEN THE CANADIAN BEEKEEPING INDUSTRY.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70747" y="3679891"/>
            <a:ext cx="6149023" cy="578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400" b="1" spc="12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LABOUR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spc="12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JAKE BERG</a:t>
            </a:r>
          </a:p>
          <a:p>
            <a:pPr algn="l">
              <a:lnSpc>
                <a:spcPts val="2240"/>
              </a:lnSpc>
            </a:pPr>
            <a:r>
              <a:rPr lang="en-US" sz="1400" b="1" spc="12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STOCK REPLACEMENT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spc="12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REAL DUBEAU</a:t>
            </a:r>
          </a:p>
          <a:p>
            <a:pPr algn="l">
              <a:lnSpc>
                <a:spcPts val="2240"/>
              </a:lnSpc>
            </a:pPr>
            <a:r>
              <a:rPr lang="en-US" sz="1400" b="1" spc="12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HONEY/FOOD SAFETY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spc="12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ALBERT DEVRIES/MARINA OIRIK</a:t>
            </a:r>
          </a:p>
          <a:p>
            <a:pPr algn="l">
              <a:lnSpc>
                <a:spcPts val="2240"/>
              </a:lnSpc>
            </a:pPr>
            <a:r>
              <a:rPr lang="en-US" sz="1400" b="1" spc="12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POLLINATION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spc="12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MAGGIE LAMOTHE BOUDREAU</a:t>
            </a:r>
          </a:p>
          <a:p>
            <a:pPr algn="l">
              <a:lnSpc>
                <a:spcPts val="2240"/>
              </a:lnSpc>
            </a:pPr>
            <a:r>
              <a:rPr lang="en-US" sz="1400" b="1" spc="12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HIVE HEALTH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spc="12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LORNE PRINS</a:t>
            </a:r>
          </a:p>
          <a:p>
            <a:pPr algn="l">
              <a:lnSpc>
                <a:spcPts val="2240"/>
              </a:lnSpc>
            </a:pPr>
            <a:r>
              <a:rPr lang="en-US" sz="1400" b="1" spc="12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TECH TRANSFER TEAM LIASON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spc="12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RODNEY REID/JEFF LEE</a:t>
            </a:r>
          </a:p>
          <a:p>
            <a:pPr algn="l">
              <a:lnSpc>
                <a:spcPts val="2240"/>
              </a:lnSpc>
            </a:pPr>
            <a:r>
              <a:rPr lang="en-US" sz="1400" b="1" spc="12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INTERPROVINCIAL MOVEMEN</a:t>
            </a:r>
            <a:r>
              <a:rPr lang="en-US" sz="1400" spc="12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T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spc="12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OSEE PODOLSKY</a:t>
            </a:r>
          </a:p>
          <a:p>
            <a:pPr algn="l">
              <a:lnSpc>
                <a:spcPts val="2240"/>
              </a:lnSpc>
            </a:pPr>
            <a:r>
              <a:rPr lang="en-US" sz="1400" b="1" spc="12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NORTH AMERICAN STRATEGY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spc="12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JEREMY OLTHOF</a:t>
            </a:r>
          </a:p>
          <a:p>
            <a:pPr algn="l">
              <a:lnSpc>
                <a:spcPts val="2240"/>
              </a:lnSpc>
            </a:pPr>
            <a:r>
              <a:rPr lang="en-US" sz="1400" b="1" spc="12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PRA (PROMOTING RESEARCH AGENCY)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spc="12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JEREMY OLTHOF</a:t>
            </a:r>
          </a:p>
          <a:p>
            <a:pPr algn="l">
              <a:lnSpc>
                <a:spcPts val="2240"/>
              </a:lnSpc>
            </a:pPr>
            <a:r>
              <a:rPr lang="en-US" sz="1400" b="1" spc="12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INTERPROVINCIAL MOVEMENT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spc="12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OSEE PODOLSKY</a:t>
            </a:r>
          </a:p>
          <a:p>
            <a:pPr algn="l">
              <a:lnSpc>
                <a:spcPts val="2240"/>
              </a:lnSpc>
            </a:pPr>
            <a:r>
              <a:rPr lang="en-US" sz="1400" b="1" spc="13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Other...</a:t>
            </a:r>
          </a:p>
        </p:txBody>
      </p:sp>
      <p:grpSp>
        <p:nvGrpSpPr>
          <p:cNvPr id="12" name="Group 12"/>
          <p:cNvGrpSpPr/>
          <p:nvPr/>
        </p:nvGrpSpPr>
        <p:grpSpPr>
          <a:xfrm rot="-5400000">
            <a:off x="10762910" y="2117114"/>
            <a:ext cx="3495121" cy="4067050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 rot="5400000">
              <a:off x="-57150" y="5715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0" y="349250"/>
                  </a:move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close/>
                </a:path>
              </a:pathLst>
            </a:custGeom>
            <a:blipFill>
              <a:blip r:embed="rId3"/>
              <a:stretch>
                <a:fillRect l="-3655" r="-25573"/>
              </a:stretch>
            </a:blipFill>
            <a:ln w="76200" cap="sq">
              <a:solidFill>
                <a:srgbClr val="FFA726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3971983" y="3898113"/>
            <a:ext cx="3495121" cy="4067050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 rot="5400000">
              <a:off x="-57150" y="5715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0" y="349250"/>
                  </a:move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close/>
                </a:path>
              </a:pathLst>
            </a:custGeom>
            <a:blipFill>
              <a:blip r:embed="rId4"/>
              <a:stretch>
                <a:fillRect l="-15430" t="-726" r="-15430" b="-726"/>
              </a:stretch>
            </a:blipFill>
            <a:ln w="76200" cap="sq">
              <a:solidFill>
                <a:srgbClr val="FFA726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10762910" y="5728293"/>
            <a:ext cx="3495121" cy="4067050"/>
            <a:chOff x="0" y="0"/>
            <a:chExt cx="698500" cy="812800"/>
          </a:xfrm>
        </p:grpSpPr>
        <p:sp>
          <p:nvSpPr>
            <p:cNvPr id="17" name="Freeform 17"/>
            <p:cNvSpPr/>
            <p:nvPr/>
          </p:nvSpPr>
          <p:spPr>
            <a:xfrm rot="5466317">
              <a:off x="-57074" y="53295"/>
              <a:ext cx="812649" cy="706209"/>
            </a:xfrm>
            <a:custGeom>
              <a:avLst/>
              <a:gdLst/>
              <a:ahLst/>
              <a:cxnLst/>
              <a:rect l="l" t="t" r="r" b="b"/>
              <a:pathLst>
                <a:path w="812649" h="706209">
                  <a:moveTo>
                    <a:pt x="0" y="360944"/>
                  </a:moveTo>
                  <a:lnTo>
                    <a:pt x="196425" y="7840"/>
                  </a:lnTo>
                  <a:lnTo>
                    <a:pt x="602749" y="0"/>
                  </a:lnTo>
                  <a:lnTo>
                    <a:pt x="812648" y="345266"/>
                  </a:lnTo>
                  <a:lnTo>
                    <a:pt x="616223" y="698370"/>
                  </a:lnTo>
                  <a:lnTo>
                    <a:pt x="209899" y="706210"/>
                  </a:lnTo>
                  <a:lnTo>
                    <a:pt x="0" y="360944"/>
                  </a:lnTo>
                  <a:close/>
                </a:path>
              </a:pathLst>
            </a:custGeom>
            <a:blipFill>
              <a:blip r:embed="rId5"/>
              <a:stretch>
                <a:fillRect l="-1556" r="-28878"/>
              </a:stretch>
            </a:blipFill>
            <a:ln w="76200" cap="sq">
              <a:solidFill>
                <a:srgbClr val="FFA726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8" name="Freeform 18"/>
          <p:cNvSpPr/>
          <p:nvPr/>
        </p:nvSpPr>
        <p:spPr>
          <a:xfrm rot="-5400000">
            <a:off x="186298" y="7998058"/>
            <a:ext cx="1684804" cy="1067620"/>
          </a:xfrm>
          <a:custGeom>
            <a:avLst/>
            <a:gdLst/>
            <a:ahLst/>
            <a:cxnLst/>
            <a:rect l="l" t="t" r="r" b="b"/>
            <a:pathLst>
              <a:path w="1684804" h="1067620">
                <a:moveTo>
                  <a:pt x="0" y="0"/>
                </a:moveTo>
                <a:lnTo>
                  <a:pt x="1684804" y="0"/>
                </a:lnTo>
                <a:lnTo>
                  <a:pt x="1684804" y="1067620"/>
                </a:lnTo>
                <a:lnTo>
                  <a:pt x="0" y="10676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9" name="Freeform 19"/>
          <p:cNvSpPr/>
          <p:nvPr/>
        </p:nvSpPr>
        <p:spPr>
          <a:xfrm>
            <a:off x="-230346" y="6991785"/>
            <a:ext cx="3952425" cy="2882028"/>
          </a:xfrm>
          <a:custGeom>
            <a:avLst/>
            <a:gdLst/>
            <a:ahLst/>
            <a:cxnLst/>
            <a:rect l="l" t="t" r="r" b="b"/>
            <a:pathLst>
              <a:path w="3952425" h="2882028">
                <a:moveTo>
                  <a:pt x="0" y="0"/>
                </a:moveTo>
                <a:lnTo>
                  <a:pt x="3952425" y="0"/>
                </a:lnTo>
                <a:lnTo>
                  <a:pt x="3952425" y="2882028"/>
                </a:lnTo>
                <a:lnTo>
                  <a:pt x="0" y="28820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4340"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0346" y="6991785"/>
            <a:ext cx="3952425" cy="2882028"/>
          </a:xfrm>
          <a:custGeom>
            <a:avLst/>
            <a:gdLst/>
            <a:ahLst/>
            <a:cxnLst/>
            <a:rect l="l" t="t" r="r" b="b"/>
            <a:pathLst>
              <a:path w="3952425" h="2882028">
                <a:moveTo>
                  <a:pt x="0" y="0"/>
                </a:moveTo>
                <a:lnTo>
                  <a:pt x="3952425" y="0"/>
                </a:lnTo>
                <a:lnTo>
                  <a:pt x="3952425" y="2882028"/>
                </a:lnTo>
                <a:lnTo>
                  <a:pt x="0" y="28820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340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16374590" y="-738556"/>
            <a:ext cx="3073694" cy="11303521"/>
            <a:chOff x="0" y="0"/>
            <a:chExt cx="778869" cy="28642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78869" cy="2864292"/>
            </a:xfrm>
            <a:custGeom>
              <a:avLst/>
              <a:gdLst/>
              <a:ahLst/>
              <a:cxnLst/>
              <a:rect l="l" t="t" r="r" b="b"/>
              <a:pathLst>
                <a:path w="778869" h="2864292">
                  <a:moveTo>
                    <a:pt x="0" y="0"/>
                  </a:moveTo>
                  <a:lnTo>
                    <a:pt x="778869" y="0"/>
                  </a:lnTo>
                  <a:lnTo>
                    <a:pt x="778869" y="2864292"/>
                  </a:lnTo>
                  <a:lnTo>
                    <a:pt x="0" y="2864292"/>
                  </a:lnTo>
                  <a:close/>
                </a:path>
              </a:pathLst>
            </a:custGeom>
            <a:solidFill>
              <a:srgbClr val="F796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778869" cy="2892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2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 rot="-5400000">
            <a:off x="13063792" y="4863564"/>
            <a:ext cx="8457693" cy="559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5"/>
              </a:lnSpc>
            </a:pPr>
            <a:r>
              <a:rPr lang="en-US" sz="2916" spc="332">
                <a:solidFill>
                  <a:srgbClr val="FAF9EC"/>
                </a:solidFill>
                <a:latin typeface="Agrandir Grand"/>
                <a:ea typeface="Agrandir Grand"/>
                <a:cs typeface="Agrandir Grand"/>
                <a:sym typeface="Agrandir Grand"/>
              </a:rPr>
              <a:t>WWW.HONEYCOUNCIL.CA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617670" y="1973001"/>
            <a:ext cx="7326388" cy="2263475"/>
            <a:chOff x="0" y="0"/>
            <a:chExt cx="9768517" cy="3017967"/>
          </a:xfrm>
        </p:grpSpPr>
        <p:sp>
          <p:nvSpPr>
            <p:cNvPr id="8" name="AutoShape 8"/>
            <p:cNvSpPr/>
            <p:nvPr/>
          </p:nvSpPr>
          <p:spPr>
            <a:xfrm>
              <a:off x="972349" y="1202383"/>
              <a:ext cx="7538730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0"/>
              <a:ext cx="9565317" cy="1081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87"/>
                </a:lnSpc>
              </a:pPr>
              <a:r>
                <a:rPr lang="en-US" sz="5853" spc="-292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QUESTIONS?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3200" y="1936234"/>
              <a:ext cx="9565317" cy="1081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87"/>
                </a:lnSpc>
              </a:pPr>
              <a:r>
                <a:rPr lang="en-US" sz="5853" spc="-292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THANK YOU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9699486" y="5143500"/>
            <a:ext cx="18151455" cy="590931"/>
            <a:chOff x="0" y="0"/>
            <a:chExt cx="24201940" cy="787908"/>
          </a:xfrm>
        </p:grpSpPr>
        <p:sp>
          <p:nvSpPr>
            <p:cNvPr id="15" name="AutoShape 15"/>
            <p:cNvSpPr/>
            <p:nvPr/>
          </p:nvSpPr>
          <p:spPr>
            <a:xfrm>
              <a:off x="3" y="628918"/>
              <a:ext cx="23973269" cy="635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072755" y="-104775"/>
              <a:ext cx="11129185" cy="892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4601"/>
                </a:lnSpc>
              </a:pPr>
              <a:r>
                <a:rPr lang="en-US" sz="3899" spc="-77">
                  <a:solidFill>
                    <a:srgbClr val="1A150F"/>
                  </a:solidFill>
                  <a:latin typeface="Agrandir Grand"/>
                  <a:ea typeface="Agrandir Grand"/>
                  <a:cs typeface="Agrandir Grand"/>
                  <a:sym typeface="Agrandir Grand"/>
                </a:rPr>
                <a:t>CONTACT INFORMATION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DF2BFC9-8553-5635-4344-BD590C766094}"/>
              </a:ext>
            </a:extLst>
          </p:cNvPr>
          <p:cNvSpPr txBox="1"/>
          <p:nvPr/>
        </p:nvSpPr>
        <p:spPr>
          <a:xfrm>
            <a:off x="9829799" y="7734300"/>
            <a:ext cx="57314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Rod Scarlett</a:t>
            </a:r>
          </a:p>
          <a:p>
            <a:r>
              <a:rPr lang="en-CA" sz="3200" dirty="0">
                <a:hlinkClick r:id="rId3"/>
              </a:rPr>
              <a:t>Chc-ccm@honeycouncil.ca</a:t>
            </a:r>
            <a:endParaRPr lang="en-CA" sz="3200" dirty="0"/>
          </a:p>
          <a:p>
            <a:endParaRPr lang="en-CA" sz="3200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8CED3-3A67-0313-34BA-84F84832F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0E5ACA2-026D-1312-FA39-A8FF2B5D256A}"/>
              </a:ext>
            </a:extLst>
          </p:cNvPr>
          <p:cNvGrpSpPr/>
          <p:nvPr/>
        </p:nvGrpSpPr>
        <p:grpSpPr>
          <a:xfrm>
            <a:off x="-1035062" y="0"/>
            <a:ext cx="6220741" cy="1312616"/>
            <a:chOff x="0" y="0"/>
            <a:chExt cx="1638385" cy="3457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D6A01C7-364A-DD66-3B88-0F23BB29E90E}"/>
                </a:ext>
              </a:extLst>
            </p:cNvPr>
            <p:cNvSpPr/>
            <p:nvPr/>
          </p:nvSpPr>
          <p:spPr>
            <a:xfrm>
              <a:off x="0" y="0"/>
              <a:ext cx="1638385" cy="345710"/>
            </a:xfrm>
            <a:custGeom>
              <a:avLst/>
              <a:gdLst/>
              <a:ahLst/>
              <a:cxnLst/>
              <a:rect l="l" t="t" r="r" b="b"/>
              <a:pathLst>
                <a:path w="1638385" h="345710">
                  <a:moveTo>
                    <a:pt x="0" y="0"/>
                  </a:moveTo>
                  <a:lnTo>
                    <a:pt x="1638385" y="0"/>
                  </a:lnTo>
                  <a:lnTo>
                    <a:pt x="1638385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F796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D9C93C6-D320-980B-EF4E-B2CFCBC16EDE}"/>
                </a:ext>
              </a:extLst>
            </p:cNvPr>
            <p:cNvSpPr txBox="1"/>
            <p:nvPr/>
          </p:nvSpPr>
          <p:spPr>
            <a:xfrm>
              <a:off x="0" y="-38100"/>
              <a:ext cx="1638385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CC6910E-46B2-476C-45E3-2C167C06DBCD}"/>
              </a:ext>
            </a:extLst>
          </p:cNvPr>
          <p:cNvGrpSpPr/>
          <p:nvPr/>
        </p:nvGrpSpPr>
        <p:grpSpPr>
          <a:xfrm>
            <a:off x="5185679" y="0"/>
            <a:ext cx="13102321" cy="1312616"/>
            <a:chOff x="0" y="0"/>
            <a:chExt cx="2029892" cy="20335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D7EF760-1511-35DF-502B-AAB56A072FBE}"/>
                </a:ext>
              </a:extLst>
            </p:cNvPr>
            <p:cNvSpPr/>
            <p:nvPr/>
          </p:nvSpPr>
          <p:spPr>
            <a:xfrm>
              <a:off x="0" y="0"/>
              <a:ext cx="2029892" cy="203359"/>
            </a:xfrm>
            <a:custGeom>
              <a:avLst/>
              <a:gdLst/>
              <a:ahLst/>
              <a:cxnLst/>
              <a:rect l="l" t="t" r="r" b="b"/>
              <a:pathLst>
                <a:path w="2029892" h="203359">
                  <a:moveTo>
                    <a:pt x="0" y="0"/>
                  </a:moveTo>
                  <a:lnTo>
                    <a:pt x="2029892" y="0"/>
                  </a:lnTo>
                  <a:lnTo>
                    <a:pt x="2029892" y="203359"/>
                  </a:lnTo>
                  <a:lnTo>
                    <a:pt x="0" y="203359"/>
                  </a:lnTo>
                  <a:close/>
                </a:path>
              </a:pathLst>
            </a:custGeom>
            <a:blipFill>
              <a:blip r:embed="rId2"/>
              <a:stretch>
                <a:fillRect t="-178505" b="-38694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F523B54A-8C8C-B36A-D1F2-1E158BF65E52}"/>
              </a:ext>
            </a:extLst>
          </p:cNvPr>
          <p:cNvSpPr/>
          <p:nvPr/>
        </p:nvSpPr>
        <p:spPr>
          <a:xfrm rot="-5400000">
            <a:off x="186298" y="7998058"/>
            <a:ext cx="1684804" cy="1067620"/>
          </a:xfrm>
          <a:custGeom>
            <a:avLst/>
            <a:gdLst/>
            <a:ahLst/>
            <a:cxnLst/>
            <a:rect l="l" t="t" r="r" b="b"/>
            <a:pathLst>
              <a:path w="1684804" h="1067620">
                <a:moveTo>
                  <a:pt x="0" y="0"/>
                </a:moveTo>
                <a:lnTo>
                  <a:pt x="1684804" y="0"/>
                </a:lnTo>
                <a:lnTo>
                  <a:pt x="1684804" y="1067620"/>
                </a:lnTo>
                <a:lnTo>
                  <a:pt x="0" y="10676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44C1E1E-068C-1B86-2F7C-97E9E29D2911}"/>
              </a:ext>
            </a:extLst>
          </p:cNvPr>
          <p:cNvSpPr/>
          <p:nvPr/>
        </p:nvSpPr>
        <p:spPr>
          <a:xfrm>
            <a:off x="-168929" y="6826865"/>
            <a:ext cx="3952425" cy="2882028"/>
          </a:xfrm>
          <a:custGeom>
            <a:avLst/>
            <a:gdLst/>
            <a:ahLst/>
            <a:cxnLst/>
            <a:rect l="l" t="t" r="r" b="b"/>
            <a:pathLst>
              <a:path w="3952425" h="2882028">
                <a:moveTo>
                  <a:pt x="0" y="0"/>
                </a:moveTo>
                <a:lnTo>
                  <a:pt x="3952425" y="0"/>
                </a:lnTo>
                <a:lnTo>
                  <a:pt x="3952425" y="2882028"/>
                </a:lnTo>
                <a:lnTo>
                  <a:pt x="0" y="28820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4340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9FC85D-89E2-B0AC-2A4D-69E6C09982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52274"/>
            <a:ext cx="11963400" cy="8534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0F4481-67D0-162D-AB89-D91548F145B7}"/>
              </a:ext>
            </a:extLst>
          </p:cNvPr>
          <p:cNvSpPr txBox="1"/>
          <p:nvPr/>
        </p:nvSpPr>
        <p:spPr>
          <a:xfrm flipH="1">
            <a:off x="2590800" y="1312616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Colony Mortality</a:t>
            </a:r>
          </a:p>
        </p:txBody>
      </p:sp>
    </p:spTree>
    <p:extLst>
      <p:ext uri="{BB962C8B-B14F-4D97-AF65-F5344CB8AC3E}">
        <p14:creationId xmlns:p14="http://schemas.microsoft.com/office/powerpoint/2010/main" val="396803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5062" y="0"/>
            <a:ext cx="6220741" cy="1312616"/>
            <a:chOff x="0" y="0"/>
            <a:chExt cx="1638385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8385" cy="345710"/>
            </a:xfrm>
            <a:custGeom>
              <a:avLst/>
              <a:gdLst/>
              <a:ahLst/>
              <a:cxnLst/>
              <a:rect l="l" t="t" r="r" b="b"/>
              <a:pathLst>
                <a:path w="1638385" h="345710">
                  <a:moveTo>
                    <a:pt x="0" y="0"/>
                  </a:moveTo>
                  <a:lnTo>
                    <a:pt x="1638385" y="0"/>
                  </a:lnTo>
                  <a:lnTo>
                    <a:pt x="1638385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F796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38385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85679" y="0"/>
            <a:ext cx="13102321" cy="1312616"/>
            <a:chOff x="0" y="0"/>
            <a:chExt cx="2029892" cy="203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9892" cy="203359"/>
            </a:xfrm>
            <a:custGeom>
              <a:avLst/>
              <a:gdLst/>
              <a:ahLst/>
              <a:cxnLst/>
              <a:rect l="l" t="t" r="r" b="b"/>
              <a:pathLst>
                <a:path w="2029892" h="203359">
                  <a:moveTo>
                    <a:pt x="0" y="0"/>
                  </a:moveTo>
                  <a:lnTo>
                    <a:pt x="2029892" y="0"/>
                  </a:lnTo>
                  <a:lnTo>
                    <a:pt x="2029892" y="203359"/>
                  </a:lnTo>
                  <a:lnTo>
                    <a:pt x="0" y="203359"/>
                  </a:lnTo>
                  <a:close/>
                </a:path>
              </a:pathLst>
            </a:custGeom>
            <a:blipFill>
              <a:blip r:embed="rId2"/>
              <a:stretch>
                <a:fillRect t="-178505" b="-38694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186298" y="7998058"/>
            <a:ext cx="1684804" cy="1067620"/>
          </a:xfrm>
          <a:custGeom>
            <a:avLst/>
            <a:gdLst/>
            <a:ahLst/>
            <a:cxnLst/>
            <a:rect l="l" t="t" r="r" b="b"/>
            <a:pathLst>
              <a:path w="1684804" h="1067620">
                <a:moveTo>
                  <a:pt x="0" y="0"/>
                </a:moveTo>
                <a:lnTo>
                  <a:pt x="1684804" y="0"/>
                </a:lnTo>
                <a:lnTo>
                  <a:pt x="1684804" y="1067620"/>
                </a:lnTo>
                <a:lnTo>
                  <a:pt x="0" y="10676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-168929" y="6826865"/>
            <a:ext cx="3952425" cy="2882028"/>
          </a:xfrm>
          <a:custGeom>
            <a:avLst/>
            <a:gdLst/>
            <a:ahLst/>
            <a:cxnLst/>
            <a:rect l="l" t="t" r="r" b="b"/>
            <a:pathLst>
              <a:path w="3952425" h="2882028">
                <a:moveTo>
                  <a:pt x="0" y="0"/>
                </a:moveTo>
                <a:lnTo>
                  <a:pt x="3952425" y="0"/>
                </a:lnTo>
                <a:lnTo>
                  <a:pt x="3952425" y="2882028"/>
                </a:lnTo>
                <a:lnTo>
                  <a:pt x="0" y="28820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434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/>
          <p:nvPr/>
        </p:nvSpPr>
        <p:spPr>
          <a:xfrm>
            <a:off x="3408428" y="1312616"/>
            <a:ext cx="11342814" cy="8110112"/>
          </a:xfrm>
          <a:custGeom>
            <a:avLst/>
            <a:gdLst/>
            <a:ahLst/>
            <a:cxnLst/>
            <a:rect l="l" t="t" r="r" b="b"/>
            <a:pathLst>
              <a:path w="11342814" h="8110112">
                <a:moveTo>
                  <a:pt x="0" y="0"/>
                </a:moveTo>
                <a:lnTo>
                  <a:pt x="11342814" y="0"/>
                </a:lnTo>
                <a:lnTo>
                  <a:pt x="11342814" y="8110112"/>
                </a:lnTo>
                <a:lnTo>
                  <a:pt x="0" y="81101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/>
          <p:nvPr/>
        </p:nvSpPr>
        <p:spPr>
          <a:xfrm>
            <a:off x="3696489" y="9314143"/>
            <a:ext cx="711383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Statistical Trends , 2024 - Stephen Page, Sector Specialist, Agriculture and Agri-Food Canada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5062" y="0"/>
            <a:ext cx="6220741" cy="1312616"/>
            <a:chOff x="0" y="0"/>
            <a:chExt cx="1638385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8385" cy="345710"/>
            </a:xfrm>
            <a:custGeom>
              <a:avLst/>
              <a:gdLst/>
              <a:ahLst/>
              <a:cxnLst/>
              <a:rect l="l" t="t" r="r" b="b"/>
              <a:pathLst>
                <a:path w="1638385" h="345710">
                  <a:moveTo>
                    <a:pt x="0" y="0"/>
                  </a:moveTo>
                  <a:lnTo>
                    <a:pt x="1638385" y="0"/>
                  </a:lnTo>
                  <a:lnTo>
                    <a:pt x="1638385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F796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38385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85679" y="0"/>
            <a:ext cx="13102321" cy="1312616"/>
            <a:chOff x="0" y="0"/>
            <a:chExt cx="2029892" cy="203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9892" cy="203359"/>
            </a:xfrm>
            <a:custGeom>
              <a:avLst/>
              <a:gdLst/>
              <a:ahLst/>
              <a:cxnLst/>
              <a:rect l="l" t="t" r="r" b="b"/>
              <a:pathLst>
                <a:path w="2029892" h="203359">
                  <a:moveTo>
                    <a:pt x="0" y="0"/>
                  </a:moveTo>
                  <a:lnTo>
                    <a:pt x="2029892" y="0"/>
                  </a:lnTo>
                  <a:lnTo>
                    <a:pt x="2029892" y="203359"/>
                  </a:lnTo>
                  <a:lnTo>
                    <a:pt x="0" y="203359"/>
                  </a:lnTo>
                  <a:close/>
                </a:path>
              </a:pathLst>
            </a:custGeom>
            <a:blipFill>
              <a:blip r:embed="rId2"/>
              <a:stretch>
                <a:fillRect t="-178505" b="-38694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Freeform 7"/>
          <p:cNvSpPr/>
          <p:nvPr/>
        </p:nvSpPr>
        <p:spPr>
          <a:xfrm>
            <a:off x="-230346" y="6991785"/>
            <a:ext cx="3952425" cy="2882028"/>
          </a:xfrm>
          <a:custGeom>
            <a:avLst/>
            <a:gdLst/>
            <a:ahLst/>
            <a:cxnLst/>
            <a:rect l="l" t="t" r="r" b="b"/>
            <a:pathLst>
              <a:path w="3952425" h="2882028">
                <a:moveTo>
                  <a:pt x="0" y="0"/>
                </a:moveTo>
                <a:lnTo>
                  <a:pt x="3952425" y="0"/>
                </a:lnTo>
                <a:lnTo>
                  <a:pt x="3952425" y="2882028"/>
                </a:lnTo>
                <a:lnTo>
                  <a:pt x="0" y="2882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434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3491766" y="1457277"/>
            <a:ext cx="11385319" cy="7557006"/>
          </a:xfrm>
          <a:custGeom>
            <a:avLst/>
            <a:gdLst/>
            <a:ahLst/>
            <a:cxnLst/>
            <a:rect l="l" t="t" r="r" b="b"/>
            <a:pathLst>
              <a:path w="11385319" h="7557006">
                <a:moveTo>
                  <a:pt x="0" y="0"/>
                </a:moveTo>
                <a:lnTo>
                  <a:pt x="11385319" y="0"/>
                </a:lnTo>
                <a:lnTo>
                  <a:pt x="11385319" y="7557006"/>
                </a:lnTo>
                <a:lnTo>
                  <a:pt x="0" y="75570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sp>
        <p:nvSpPr>
          <p:cNvPr id="9" name="TextBox 9"/>
          <p:cNvSpPr txBox="1"/>
          <p:nvPr/>
        </p:nvSpPr>
        <p:spPr>
          <a:xfrm>
            <a:off x="3491766" y="9102896"/>
            <a:ext cx="711383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Statistical Trends , 2024 - Stephen Page, Sector Specialist, Agriculture and Agri-Food Canada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5062" y="0"/>
            <a:ext cx="6220741" cy="1312616"/>
            <a:chOff x="0" y="0"/>
            <a:chExt cx="1638385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8385" cy="345710"/>
            </a:xfrm>
            <a:custGeom>
              <a:avLst/>
              <a:gdLst/>
              <a:ahLst/>
              <a:cxnLst/>
              <a:rect l="l" t="t" r="r" b="b"/>
              <a:pathLst>
                <a:path w="1638385" h="345710">
                  <a:moveTo>
                    <a:pt x="0" y="0"/>
                  </a:moveTo>
                  <a:lnTo>
                    <a:pt x="1638385" y="0"/>
                  </a:lnTo>
                  <a:lnTo>
                    <a:pt x="1638385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F796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38385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85679" y="0"/>
            <a:ext cx="13102321" cy="1312616"/>
            <a:chOff x="0" y="0"/>
            <a:chExt cx="2029892" cy="203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9892" cy="203359"/>
            </a:xfrm>
            <a:custGeom>
              <a:avLst/>
              <a:gdLst/>
              <a:ahLst/>
              <a:cxnLst/>
              <a:rect l="l" t="t" r="r" b="b"/>
              <a:pathLst>
                <a:path w="2029892" h="203359">
                  <a:moveTo>
                    <a:pt x="0" y="0"/>
                  </a:moveTo>
                  <a:lnTo>
                    <a:pt x="2029892" y="0"/>
                  </a:lnTo>
                  <a:lnTo>
                    <a:pt x="2029892" y="203359"/>
                  </a:lnTo>
                  <a:lnTo>
                    <a:pt x="0" y="203359"/>
                  </a:lnTo>
                  <a:close/>
                </a:path>
              </a:pathLst>
            </a:custGeom>
            <a:blipFill>
              <a:blip r:embed="rId2"/>
              <a:stretch>
                <a:fillRect t="-178505" b="-38694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Freeform 7"/>
          <p:cNvSpPr/>
          <p:nvPr/>
        </p:nvSpPr>
        <p:spPr>
          <a:xfrm>
            <a:off x="4024045" y="1534060"/>
            <a:ext cx="10475113" cy="7908711"/>
          </a:xfrm>
          <a:custGeom>
            <a:avLst/>
            <a:gdLst/>
            <a:ahLst/>
            <a:cxnLst/>
            <a:rect l="l" t="t" r="r" b="b"/>
            <a:pathLst>
              <a:path w="10475113" h="7908711">
                <a:moveTo>
                  <a:pt x="0" y="0"/>
                </a:moveTo>
                <a:lnTo>
                  <a:pt x="10475114" y="0"/>
                </a:lnTo>
                <a:lnTo>
                  <a:pt x="10475114" y="7908711"/>
                </a:lnTo>
                <a:lnTo>
                  <a:pt x="0" y="7908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 rot="-5400000">
            <a:off x="186298" y="7998058"/>
            <a:ext cx="1684804" cy="1067620"/>
          </a:xfrm>
          <a:custGeom>
            <a:avLst/>
            <a:gdLst/>
            <a:ahLst/>
            <a:cxnLst/>
            <a:rect l="l" t="t" r="r" b="b"/>
            <a:pathLst>
              <a:path w="1684804" h="1067620">
                <a:moveTo>
                  <a:pt x="0" y="0"/>
                </a:moveTo>
                <a:lnTo>
                  <a:pt x="1684804" y="0"/>
                </a:lnTo>
                <a:lnTo>
                  <a:pt x="1684804" y="1067620"/>
                </a:lnTo>
                <a:lnTo>
                  <a:pt x="0" y="1067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/>
          <p:nvPr/>
        </p:nvSpPr>
        <p:spPr>
          <a:xfrm>
            <a:off x="-230346" y="6991785"/>
            <a:ext cx="3952425" cy="2882028"/>
          </a:xfrm>
          <a:custGeom>
            <a:avLst/>
            <a:gdLst/>
            <a:ahLst/>
            <a:cxnLst/>
            <a:rect l="l" t="t" r="r" b="b"/>
            <a:pathLst>
              <a:path w="3952425" h="2882028">
                <a:moveTo>
                  <a:pt x="0" y="0"/>
                </a:moveTo>
                <a:lnTo>
                  <a:pt x="3952425" y="0"/>
                </a:lnTo>
                <a:lnTo>
                  <a:pt x="3952425" y="2882028"/>
                </a:lnTo>
                <a:lnTo>
                  <a:pt x="0" y="28820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434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/>
          <p:nvPr/>
        </p:nvSpPr>
        <p:spPr>
          <a:xfrm>
            <a:off x="4024045" y="9575797"/>
            <a:ext cx="711383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Statistical Trends , 2024 - Stephen Page, Sector Specialist, Agriculture and Agri-Food Canada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5062" y="0"/>
            <a:ext cx="6220741" cy="1312616"/>
            <a:chOff x="0" y="0"/>
            <a:chExt cx="1638385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8385" cy="345710"/>
            </a:xfrm>
            <a:custGeom>
              <a:avLst/>
              <a:gdLst/>
              <a:ahLst/>
              <a:cxnLst/>
              <a:rect l="l" t="t" r="r" b="b"/>
              <a:pathLst>
                <a:path w="1638385" h="345710">
                  <a:moveTo>
                    <a:pt x="0" y="0"/>
                  </a:moveTo>
                  <a:lnTo>
                    <a:pt x="1638385" y="0"/>
                  </a:lnTo>
                  <a:lnTo>
                    <a:pt x="1638385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F796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38385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85679" y="0"/>
            <a:ext cx="13102321" cy="1312616"/>
            <a:chOff x="0" y="0"/>
            <a:chExt cx="2029892" cy="203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9892" cy="203359"/>
            </a:xfrm>
            <a:custGeom>
              <a:avLst/>
              <a:gdLst/>
              <a:ahLst/>
              <a:cxnLst/>
              <a:rect l="l" t="t" r="r" b="b"/>
              <a:pathLst>
                <a:path w="2029892" h="203359">
                  <a:moveTo>
                    <a:pt x="0" y="0"/>
                  </a:moveTo>
                  <a:lnTo>
                    <a:pt x="2029892" y="0"/>
                  </a:lnTo>
                  <a:lnTo>
                    <a:pt x="2029892" y="203359"/>
                  </a:lnTo>
                  <a:lnTo>
                    <a:pt x="0" y="203359"/>
                  </a:lnTo>
                  <a:close/>
                </a:path>
              </a:pathLst>
            </a:custGeom>
            <a:blipFill>
              <a:blip r:embed="rId2"/>
              <a:stretch>
                <a:fillRect t="-178505" b="-38694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186298" y="7998058"/>
            <a:ext cx="1684804" cy="1067620"/>
          </a:xfrm>
          <a:custGeom>
            <a:avLst/>
            <a:gdLst/>
            <a:ahLst/>
            <a:cxnLst/>
            <a:rect l="l" t="t" r="r" b="b"/>
            <a:pathLst>
              <a:path w="1684804" h="1067620">
                <a:moveTo>
                  <a:pt x="0" y="0"/>
                </a:moveTo>
                <a:lnTo>
                  <a:pt x="1684804" y="0"/>
                </a:lnTo>
                <a:lnTo>
                  <a:pt x="1684804" y="1067620"/>
                </a:lnTo>
                <a:lnTo>
                  <a:pt x="0" y="10676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-230346" y="6991785"/>
            <a:ext cx="3952425" cy="2882028"/>
          </a:xfrm>
          <a:custGeom>
            <a:avLst/>
            <a:gdLst/>
            <a:ahLst/>
            <a:cxnLst/>
            <a:rect l="l" t="t" r="r" b="b"/>
            <a:pathLst>
              <a:path w="3952425" h="2882028">
                <a:moveTo>
                  <a:pt x="0" y="0"/>
                </a:moveTo>
                <a:lnTo>
                  <a:pt x="3952425" y="0"/>
                </a:lnTo>
                <a:lnTo>
                  <a:pt x="3952425" y="2882028"/>
                </a:lnTo>
                <a:lnTo>
                  <a:pt x="0" y="28820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434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/>
          <p:nvPr/>
        </p:nvSpPr>
        <p:spPr>
          <a:xfrm>
            <a:off x="3722079" y="1583893"/>
            <a:ext cx="10876617" cy="7790377"/>
          </a:xfrm>
          <a:custGeom>
            <a:avLst/>
            <a:gdLst/>
            <a:ahLst/>
            <a:cxnLst/>
            <a:rect l="l" t="t" r="r" b="b"/>
            <a:pathLst>
              <a:path w="10876617" h="7790377">
                <a:moveTo>
                  <a:pt x="0" y="0"/>
                </a:moveTo>
                <a:lnTo>
                  <a:pt x="10876617" y="0"/>
                </a:lnTo>
                <a:lnTo>
                  <a:pt x="10876617" y="7790377"/>
                </a:lnTo>
                <a:lnTo>
                  <a:pt x="0" y="7790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/>
          <p:nvPr/>
        </p:nvSpPr>
        <p:spPr>
          <a:xfrm>
            <a:off x="4116171" y="9469520"/>
            <a:ext cx="711383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Statistical Trends , 2024 - Stephen Page, Sector Specialist, Agriculture and Agri-Food Canada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5062" y="0"/>
            <a:ext cx="6220741" cy="1312616"/>
            <a:chOff x="0" y="0"/>
            <a:chExt cx="1638385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8385" cy="345710"/>
            </a:xfrm>
            <a:custGeom>
              <a:avLst/>
              <a:gdLst/>
              <a:ahLst/>
              <a:cxnLst/>
              <a:rect l="l" t="t" r="r" b="b"/>
              <a:pathLst>
                <a:path w="1638385" h="345710">
                  <a:moveTo>
                    <a:pt x="0" y="0"/>
                  </a:moveTo>
                  <a:lnTo>
                    <a:pt x="1638385" y="0"/>
                  </a:lnTo>
                  <a:lnTo>
                    <a:pt x="1638385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F796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38385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85679" y="0"/>
            <a:ext cx="13102321" cy="1312616"/>
            <a:chOff x="0" y="0"/>
            <a:chExt cx="2029892" cy="203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9892" cy="203359"/>
            </a:xfrm>
            <a:custGeom>
              <a:avLst/>
              <a:gdLst/>
              <a:ahLst/>
              <a:cxnLst/>
              <a:rect l="l" t="t" r="r" b="b"/>
              <a:pathLst>
                <a:path w="2029892" h="203359">
                  <a:moveTo>
                    <a:pt x="0" y="0"/>
                  </a:moveTo>
                  <a:lnTo>
                    <a:pt x="2029892" y="0"/>
                  </a:lnTo>
                  <a:lnTo>
                    <a:pt x="2029892" y="203359"/>
                  </a:lnTo>
                  <a:lnTo>
                    <a:pt x="0" y="203359"/>
                  </a:lnTo>
                  <a:close/>
                </a:path>
              </a:pathLst>
            </a:custGeom>
            <a:blipFill>
              <a:blip r:embed="rId2"/>
              <a:stretch>
                <a:fillRect t="-178505" b="-38694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186298" y="7998058"/>
            <a:ext cx="1684804" cy="1067620"/>
          </a:xfrm>
          <a:custGeom>
            <a:avLst/>
            <a:gdLst/>
            <a:ahLst/>
            <a:cxnLst/>
            <a:rect l="l" t="t" r="r" b="b"/>
            <a:pathLst>
              <a:path w="1684804" h="1067620">
                <a:moveTo>
                  <a:pt x="0" y="0"/>
                </a:moveTo>
                <a:lnTo>
                  <a:pt x="1684804" y="0"/>
                </a:lnTo>
                <a:lnTo>
                  <a:pt x="1684804" y="1067620"/>
                </a:lnTo>
                <a:lnTo>
                  <a:pt x="0" y="10676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-230346" y="6991785"/>
            <a:ext cx="3952425" cy="2882028"/>
          </a:xfrm>
          <a:custGeom>
            <a:avLst/>
            <a:gdLst/>
            <a:ahLst/>
            <a:cxnLst/>
            <a:rect l="l" t="t" r="r" b="b"/>
            <a:pathLst>
              <a:path w="3952425" h="2882028">
                <a:moveTo>
                  <a:pt x="0" y="0"/>
                </a:moveTo>
                <a:lnTo>
                  <a:pt x="3952425" y="0"/>
                </a:lnTo>
                <a:lnTo>
                  <a:pt x="3952425" y="2882028"/>
                </a:lnTo>
                <a:lnTo>
                  <a:pt x="0" y="28820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434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/>
          <p:nvPr/>
        </p:nvSpPr>
        <p:spPr>
          <a:xfrm>
            <a:off x="3722079" y="2322126"/>
            <a:ext cx="9974458" cy="6782631"/>
          </a:xfrm>
          <a:custGeom>
            <a:avLst/>
            <a:gdLst/>
            <a:ahLst/>
            <a:cxnLst/>
            <a:rect l="l" t="t" r="r" b="b"/>
            <a:pathLst>
              <a:path w="9974458" h="6782631">
                <a:moveTo>
                  <a:pt x="0" y="0"/>
                </a:moveTo>
                <a:lnTo>
                  <a:pt x="9974458" y="0"/>
                </a:lnTo>
                <a:lnTo>
                  <a:pt x="9974458" y="6782632"/>
                </a:lnTo>
                <a:lnTo>
                  <a:pt x="0" y="67826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/>
          <p:nvPr/>
        </p:nvSpPr>
        <p:spPr>
          <a:xfrm>
            <a:off x="4116171" y="9469520"/>
            <a:ext cx="711383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Statistical Trends , 2024 - Stephen Page, Sector Specialist, Agriculture and Agri-Food Canada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5062" y="0"/>
            <a:ext cx="6220741" cy="1312616"/>
            <a:chOff x="0" y="0"/>
            <a:chExt cx="1638385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8385" cy="345710"/>
            </a:xfrm>
            <a:custGeom>
              <a:avLst/>
              <a:gdLst/>
              <a:ahLst/>
              <a:cxnLst/>
              <a:rect l="l" t="t" r="r" b="b"/>
              <a:pathLst>
                <a:path w="1638385" h="345710">
                  <a:moveTo>
                    <a:pt x="0" y="0"/>
                  </a:moveTo>
                  <a:lnTo>
                    <a:pt x="1638385" y="0"/>
                  </a:lnTo>
                  <a:lnTo>
                    <a:pt x="1638385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F796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38385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85679" y="0"/>
            <a:ext cx="13102321" cy="1312616"/>
            <a:chOff x="0" y="0"/>
            <a:chExt cx="2029892" cy="203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9892" cy="203359"/>
            </a:xfrm>
            <a:custGeom>
              <a:avLst/>
              <a:gdLst/>
              <a:ahLst/>
              <a:cxnLst/>
              <a:rect l="l" t="t" r="r" b="b"/>
              <a:pathLst>
                <a:path w="2029892" h="203359">
                  <a:moveTo>
                    <a:pt x="0" y="0"/>
                  </a:moveTo>
                  <a:lnTo>
                    <a:pt x="2029892" y="0"/>
                  </a:lnTo>
                  <a:lnTo>
                    <a:pt x="2029892" y="203359"/>
                  </a:lnTo>
                  <a:lnTo>
                    <a:pt x="0" y="203359"/>
                  </a:lnTo>
                  <a:close/>
                </a:path>
              </a:pathLst>
            </a:custGeom>
            <a:blipFill>
              <a:blip r:embed="rId2"/>
              <a:stretch>
                <a:fillRect t="-178505" b="-38694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186298" y="7998058"/>
            <a:ext cx="1684804" cy="1067620"/>
          </a:xfrm>
          <a:custGeom>
            <a:avLst/>
            <a:gdLst/>
            <a:ahLst/>
            <a:cxnLst/>
            <a:rect l="l" t="t" r="r" b="b"/>
            <a:pathLst>
              <a:path w="1684804" h="1067620">
                <a:moveTo>
                  <a:pt x="0" y="0"/>
                </a:moveTo>
                <a:lnTo>
                  <a:pt x="1684804" y="0"/>
                </a:lnTo>
                <a:lnTo>
                  <a:pt x="1684804" y="1067620"/>
                </a:lnTo>
                <a:lnTo>
                  <a:pt x="0" y="10676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-230346" y="6991785"/>
            <a:ext cx="3952425" cy="2882028"/>
          </a:xfrm>
          <a:custGeom>
            <a:avLst/>
            <a:gdLst/>
            <a:ahLst/>
            <a:cxnLst/>
            <a:rect l="l" t="t" r="r" b="b"/>
            <a:pathLst>
              <a:path w="3952425" h="2882028">
                <a:moveTo>
                  <a:pt x="0" y="0"/>
                </a:moveTo>
                <a:lnTo>
                  <a:pt x="3952425" y="0"/>
                </a:lnTo>
                <a:lnTo>
                  <a:pt x="3952425" y="2882028"/>
                </a:lnTo>
                <a:lnTo>
                  <a:pt x="0" y="28820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434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/>
          <p:nvPr/>
        </p:nvSpPr>
        <p:spPr>
          <a:xfrm>
            <a:off x="3722079" y="1616122"/>
            <a:ext cx="10208089" cy="7758147"/>
          </a:xfrm>
          <a:custGeom>
            <a:avLst/>
            <a:gdLst/>
            <a:ahLst/>
            <a:cxnLst/>
            <a:rect l="l" t="t" r="r" b="b"/>
            <a:pathLst>
              <a:path w="10208089" h="7758147">
                <a:moveTo>
                  <a:pt x="0" y="0"/>
                </a:moveTo>
                <a:lnTo>
                  <a:pt x="10208089" y="0"/>
                </a:lnTo>
                <a:lnTo>
                  <a:pt x="10208089" y="7758148"/>
                </a:lnTo>
                <a:lnTo>
                  <a:pt x="0" y="77581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/>
          <p:nvPr/>
        </p:nvSpPr>
        <p:spPr>
          <a:xfrm>
            <a:off x="4116171" y="9469520"/>
            <a:ext cx="711383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Statistical Trends , 2024 - Stephen Page, Sector Specialist, Agriculture and Agri-Food Canada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5062" y="0"/>
            <a:ext cx="6220741" cy="1312616"/>
            <a:chOff x="0" y="0"/>
            <a:chExt cx="1638385" cy="3457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8385" cy="345710"/>
            </a:xfrm>
            <a:custGeom>
              <a:avLst/>
              <a:gdLst/>
              <a:ahLst/>
              <a:cxnLst/>
              <a:rect l="l" t="t" r="r" b="b"/>
              <a:pathLst>
                <a:path w="1638385" h="345710">
                  <a:moveTo>
                    <a:pt x="0" y="0"/>
                  </a:moveTo>
                  <a:lnTo>
                    <a:pt x="1638385" y="0"/>
                  </a:lnTo>
                  <a:lnTo>
                    <a:pt x="1638385" y="345710"/>
                  </a:lnTo>
                  <a:lnTo>
                    <a:pt x="0" y="345710"/>
                  </a:lnTo>
                  <a:close/>
                </a:path>
              </a:pathLst>
            </a:custGeom>
            <a:solidFill>
              <a:srgbClr val="F796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38385" cy="38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85679" y="0"/>
            <a:ext cx="13102321" cy="1312616"/>
            <a:chOff x="0" y="0"/>
            <a:chExt cx="2029892" cy="2033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9892" cy="203359"/>
            </a:xfrm>
            <a:custGeom>
              <a:avLst/>
              <a:gdLst/>
              <a:ahLst/>
              <a:cxnLst/>
              <a:rect l="l" t="t" r="r" b="b"/>
              <a:pathLst>
                <a:path w="2029892" h="203359">
                  <a:moveTo>
                    <a:pt x="0" y="0"/>
                  </a:moveTo>
                  <a:lnTo>
                    <a:pt x="2029892" y="0"/>
                  </a:lnTo>
                  <a:lnTo>
                    <a:pt x="2029892" y="203359"/>
                  </a:lnTo>
                  <a:lnTo>
                    <a:pt x="0" y="203359"/>
                  </a:lnTo>
                  <a:close/>
                </a:path>
              </a:pathLst>
            </a:custGeom>
            <a:blipFill>
              <a:blip r:embed="rId2"/>
              <a:stretch>
                <a:fillRect t="-178505" b="-386949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186298" y="7998058"/>
            <a:ext cx="1684804" cy="1067620"/>
          </a:xfrm>
          <a:custGeom>
            <a:avLst/>
            <a:gdLst/>
            <a:ahLst/>
            <a:cxnLst/>
            <a:rect l="l" t="t" r="r" b="b"/>
            <a:pathLst>
              <a:path w="1684804" h="1067620">
                <a:moveTo>
                  <a:pt x="0" y="0"/>
                </a:moveTo>
                <a:lnTo>
                  <a:pt x="1684804" y="0"/>
                </a:lnTo>
                <a:lnTo>
                  <a:pt x="1684804" y="1067620"/>
                </a:lnTo>
                <a:lnTo>
                  <a:pt x="0" y="10676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-230346" y="6991785"/>
            <a:ext cx="3952425" cy="2882028"/>
          </a:xfrm>
          <a:custGeom>
            <a:avLst/>
            <a:gdLst/>
            <a:ahLst/>
            <a:cxnLst/>
            <a:rect l="l" t="t" r="r" b="b"/>
            <a:pathLst>
              <a:path w="3952425" h="2882028">
                <a:moveTo>
                  <a:pt x="0" y="0"/>
                </a:moveTo>
                <a:lnTo>
                  <a:pt x="3952425" y="0"/>
                </a:lnTo>
                <a:lnTo>
                  <a:pt x="3952425" y="2882028"/>
                </a:lnTo>
                <a:lnTo>
                  <a:pt x="0" y="28820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434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/>
          <p:nvPr/>
        </p:nvSpPr>
        <p:spPr>
          <a:xfrm>
            <a:off x="4116171" y="1921597"/>
            <a:ext cx="9685416" cy="7336703"/>
          </a:xfrm>
          <a:custGeom>
            <a:avLst/>
            <a:gdLst/>
            <a:ahLst/>
            <a:cxnLst/>
            <a:rect l="l" t="t" r="r" b="b"/>
            <a:pathLst>
              <a:path w="9685416" h="7336703">
                <a:moveTo>
                  <a:pt x="0" y="0"/>
                </a:moveTo>
                <a:lnTo>
                  <a:pt x="9685416" y="0"/>
                </a:lnTo>
                <a:lnTo>
                  <a:pt x="9685416" y="7336703"/>
                </a:lnTo>
                <a:lnTo>
                  <a:pt x="0" y="73367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/>
          <p:nvPr/>
        </p:nvSpPr>
        <p:spPr>
          <a:xfrm>
            <a:off x="4116171" y="9469520"/>
            <a:ext cx="711383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Statistical Trends , 2024 - Stephen Page, Sector Specialist, Agriculture and Agri-Food Canada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928</Words>
  <Application>Microsoft Office PowerPoint</Application>
  <PresentationFormat>Custom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Open Sans</vt:lpstr>
      <vt:lpstr>Arial</vt:lpstr>
      <vt:lpstr>League Spartan</vt:lpstr>
      <vt:lpstr>Gotham Bold</vt:lpstr>
      <vt:lpstr>Calibri</vt:lpstr>
      <vt:lpstr>Agrandir Grand</vt:lpstr>
      <vt:lpstr>Open Sans Bold</vt:lpstr>
      <vt:lpstr>Gotham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HONEY COUNCIL</dc:title>
  <cp:lastModifiedBy>Rod Scarlett</cp:lastModifiedBy>
  <cp:revision>3</cp:revision>
  <dcterms:created xsi:type="dcterms:W3CDTF">2006-08-16T00:00:00Z</dcterms:created>
  <dcterms:modified xsi:type="dcterms:W3CDTF">2025-10-15T22:04:08Z</dcterms:modified>
  <dc:identifier>DAGf0w_JSJ8</dc:identifier>
</cp:coreProperties>
</file>